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Lst>
  <p:sldSz cy="5143500" cx="9144000"/>
  <p:notesSz cx="6858000" cy="9144000"/>
  <p:embeddedFontLst>
    <p:embeddedFont>
      <p:font typeface="Raleway"/>
      <p:regular r:id="rId82"/>
      <p:bold r:id="rId83"/>
      <p:italic r:id="rId84"/>
      <p:boldItalic r:id="rId85"/>
    </p:embeddedFont>
    <p:embeddedFont>
      <p:font typeface="Poppins"/>
      <p:regular r:id="rId86"/>
      <p:bold r:id="rId87"/>
      <p:italic r:id="rId88"/>
      <p:boldItalic r:id="rId89"/>
    </p:embeddedFont>
    <p:embeddedFont>
      <p:font typeface="Helvetica Neue"/>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Raleway-italic.fntdata"/><Relationship Id="rId83" Type="http://schemas.openxmlformats.org/officeDocument/2006/relationships/font" Target="fonts/Raleway-bold.fntdata"/><Relationship Id="rId42" Type="http://schemas.openxmlformats.org/officeDocument/2006/relationships/slide" Target="slides/slide38.xml"/><Relationship Id="rId86" Type="http://schemas.openxmlformats.org/officeDocument/2006/relationships/font" Target="fonts/Poppins-regular.fntdata"/><Relationship Id="rId41" Type="http://schemas.openxmlformats.org/officeDocument/2006/relationships/slide" Target="slides/slide37.xml"/><Relationship Id="rId85" Type="http://schemas.openxmlformats.org/officeDocument/2006/relationships/font" Target="fonts/Raleway-boldItalic.fntdata"/><Relationship Id="rId44" Type="http://schemas.openxmlformats.org/officeDocument/2006/relationships/slide" Target="slides/slide40.xml"/><Relationship Id="rId88" Type="http://schemas.openxmlformats.org/officeDocument/2006/relationships/font" Target="fonts/Poppins-italic.fntdata"/><Relationship Id="rId43" Type="http://schemas.openxmlformats.org/officeDocument/2006/relationships/slide" Target="slides/slide39.xml"/><Relationship Id="rId87" Type="http://schemas.openxmlformats.org/officeDocument/2006/relationships/font" Target="fonts/Poppins-bold.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Poppins-boldItalic.fntdata"/><Relationship Id="rId80" Type="http://schemas.openxmlformats.org/officeDocument/2006/relationships/slide" Target="slides/slide76.xml"/><Relationship Id="rId82" Type="http://schemas.openxmlformats.org/officeDocument/2006/relationships/font" Target="fonts/Raleway-regular.fntdata"/><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HelveticaNeue-bold.fntdata"/><Relationship Id="rId90" Type="http://schemas.openxmlformats.org/officeDocument/2006/relationships/font" Target="fonts/HelveticaNeue-regular.fntdata"/><Relationship Id="rId93" Type="http://schemas.openxmlformats.org/officeDocument/2006/relationships/font" Target="fonts/HelveticaNeue-boldItalic.fntdata"/><Relationship Id="rId92" Type="http://schemas.openxmlformats.org/officeDocument/2006/relationships/font" Target="fonts/HelveticaNeue-italic.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a:t>The </a:t>
            </a:r>
            <a:r>
              <a:rPr lang="en-GB"/>
              <a:t>solution</a:t>
            </a:r>
            <a:r>
              <a:rPr lang="en-GB"/>
              <a:t> doesn’t seem to be so amazing now, does it?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5" name="Shape 6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2" name="Shape 6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1" name="Shape 6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Shape 6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0" name="Shape 6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Shape 6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4" name="Shape 6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Shape 7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3" name="Shape 7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Shape 7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2" name="Shape 7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Shape 7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2" name="Shape 7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Shape 7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8" name="Shape 7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Shape 7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8" name="Shape 7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Shape 7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8" name="Shape 7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Shape 7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3" name="Shape 7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4" name="Shape 8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Shape 8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0" name="Shape 8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Shape 8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3" name="Shape 8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Shape 8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4" name="Shape 8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Shape 8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7" name="Shape 8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Shape 8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3" name="Shape 8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Shape 8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4" name="Shape 8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Shape 8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3" name="Shape 8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Shape 9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3" name="Shape 9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Shape 9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3" name="Shape 9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Shape 9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3" name="Shape 9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Shape 9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3" name="Shape 9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Shape 9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3" name="Shape 9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Shape 9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3" name="Shape 9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1" name="Shape 9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Shape 9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1" name="Shape 9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GB"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2.jp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2.jp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2.jp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2.jp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2.jpg"/><Relationship Id="rId9" Type="http://schemas.openxmlformats.org/officeDocument/2006/relationships/image" Target="../media/image13.jpg"/><Relationship Id="rId5" Type="http://schemas.openxmlformats.org/officeDocument/2006/relationships/image" Target="../media/image4.png"/><Relationship Id="rId6" Type="http://schemas.openxmlformats.org/officeDocument/2006/relationships/image" Target="../media/image6.jpg"/><Relationship Id="rId7" Type="http://schemas.openxmlformats.org/officeDocument/2006/relationships/image" Target="../media/image20.jpg"/><Relationship Id="rId8"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hyperlink" Target="http://www.youtube.com/watch?v=rbmch5-TBtk" TargetMode="External"/><Relationship Id="rId6"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16.jpg"/><Relationship Id="rId6"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1.jpg"/><Relationship Id="rId6"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jp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jp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jp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jp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jp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jp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jp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17.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2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8.png"/><Relationship Id="rId4" Type="http://schemas.openxmlformats.org/officeDocument/2006/relationships/image" Target="../media/image2.jpg"/><Relationship Id="rId10" Type="http://schemas.openxmlformats.org/officeDocument/2006/relationships/image" Target="../media/image32.png"/><Relationship Id="rId9" Type="http://schemas.openxmlformats.org/officeDocument/2006/relationships/image" Target="../media/image33.png"/><Relationship Id="rId5" Type="http://schemas.openxmlformats.org/officeDocument/2006/relationships/image" Target="../media/image4.png"/><Relationship Id="rId6" Type="http://schemas.openxmlformats.org/officeDocument/2006/relationships/image" Target="../media/image30.png"/><Relationship Id="rId7" Type="http://schemas.openxmlformats.org/officeDocument/2006/relationships/image" Target="../media/image38.png"/><Relationship Id="rId8"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31.png"/><Relationship Id="rId6" Type="http://schemas.openxmlformats.org/officeDocument/2006/relationships/image" Target="../media/image39.png"/><Relationship Id="rId7"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2.jpg"/><Relationship Id="rId6" Type="http://schemas.openxmlformats.org/officeDocument/2006/relationships/image" Target="../media/image4.png"/><Relationship Id="rId7" Type="http://schemas.openxmlformats.org/officeDocument/2006/relationships/image" Target="../media/image35.png"/><Relationship Id="rId8"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jp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jp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jp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jp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jp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jp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0.png"/><Relationship Id="rId4" Type="http://schemas.openxmlformats.org/officeDocument/2006/relationships/image" Target="../media/image2.jpg"/><Relationship Id="rId5"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jp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jp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4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42.png"/><Relationship Id="rId6"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3.png"/><Relationship Id="rId4" Type="http://schemas.openxmlformats.org/officeDocument/2006/relationships/image" Target="../media/image2.jpg"/><Relationship Id="rId5"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jp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jp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jp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jp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jp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jp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jp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jp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jp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jp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descr="Logo Aditi.jpg" id="54" name="Shape 54"/>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55" name="Shape 55"/>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sp>
        <p:nvSpPr>
          <p:cNvPr id="56" name="Shape 56"/>
          <p:cNvSpPr txBox="1"/>
          <p:nvPr/>
        </p:nvSpPr>
        <p:spPr>
          <a:xfrm>
            <a:off x="547675" y="1739450"/>
            <a:ext cx="3425400" cy="590700"/>
          </a:xfrm>
          <a:prstGeom prst="rect">
            <a:avLst/>
          </a:prstGeom>
          <a:noFill/>
          <a:ln>
            <a:noFill/>
          </a:ln>
        </p:spPr>
        <p:txBody>
          <a:bodyPr anchorCtr="0" anchor="ctr" bIns="91425" lIns="91425" rIns="91425" wrap="square" tIns="91425">
            <a:noAutofit/>
          </a:bodyPr>
          <a:lstStyle/>
          <a:p>
            <a:pPr lvl="0" rtl="0" algn="ctr">
              <a:spcBef>
                <a:spcPts val="0"/>
              </a:spcBef>
              <a:buNone/>
            </a:pPr>
            <a:r>
              <a:rPr lang="en-GB" sz="2400">
                <a:latin typeface="Raleway"/>
                <a:ea typeface="Raleway"/>
                <a:cs typeface="Raleway"/>
                <a:sym typeface="Raleway"/>
              </a:rPr>
              <a:t>ACCESSIBILITY</a:t>
            </a:r>
          </a:p>
        </p:txBody>
      </p:sp>
      <p:sp>
        <p:nvSpPr>
          <p:cNvPr id="57" name="Shape 57"/>
          <p:cNvSpPr txBox="1"/>
          <p:nvPr/>
        </p:nvSpPr>
        <p:spPr>
          <a:xfrm>
            <a:off x="0" y="2276550"/>
            <a:ext cx="4401900" cy="590700"/>
          </a:xfrm>
          <a:prstGeom prst="rect">
            <a:avLst/>
          </a:prstGeom>
          <a:solidFill>
            <a:srgbClr val="45818E"/>
          </a:solidFill>
          <a:ln>
            <a:noFill/>
          </a:ln>
        </p:spPr>
        <p:txBody>
          <a:bodyPr anchorCtr="0" anchor="ctr" bIns="91425" lIns="91425" rIns="91425" wrap="square" tIns="91425">
            <a:noAutofit/>
          </a:bodyPr>
          <a:lstStyle/>
          <a:p>
            <a:pPr lvl="0" rtl="0" algn="ctr">
              <a:spcBef>
                <a:spcPts val="0"/>
              </a:spcBef>
              <a:buNone/>
            </a:pPr>
            <a:r>
              <a:rPr lang="en-GB" sz="1800">
                <a:solidFill>
                  <a:srgbClr val="FFFFFF"/>
                </a:solidFill>
                <a:latin typeface="Helvetica Neue"/>
                <a:ea typeface="Helvetica Neue"/>
                <a:cs typeface="Helvetica Neue"/>
                <a:sym typeface="Helvetica Neue"/>
              </a:rPr>
              <a:t> Design and Develop for all</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descr="Logo Aditi.jpg" id="149" name="Shape 149"/>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150" name="Shape 150"/>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151" name="Shape 151"/>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152" name="Shape 152"/>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Evolution of Mobile phones</a:t>
            </a:r>
          </a:p>
        </p:txBody>
      </p:sp>
      <p:sp>
        <p:nvSpPr>
          <p:cNvPr id="153" name="Shape 153"/>
          <p:cNvSpPr txBox="1"/>
          <p:nvPr/>
        </p:nvSpPr>
        <p:spPr>
          <a:xfrm>
            <a:off x="2010624" y="4391925"/>
            <a:ext cx="2211900" cy="4938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Somewhere in the future</a:t>
            </a:r>
          </a:p>
        </p:txBody>
      </p:sp>
      <p:sp>
        <p:nvSpPr>
          <p:cNvPr id="154" name="Shape 154"/>
          <p:cNvSpPr txBox="1"/>
          <p:nvPr/>
        </p:nvSpPr>
        <p:spPr>
          <a:xfrm>
            <a:off x="5619925" y="1335600"/>
            <a:ext cx="3171900" cy="18222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Holographic Displays</a:t>
            </a:r>
          </a:p>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Flexible Frames</a:t>
            </a:r>
          </a:p>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Personal Assistant</a:t>
            </a:r>
          </a:p>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High end technology</a:t>
            </a:r>
          </a:p>
          <a:p>
            <a:pPr indent="-342900" lvl="0" marL="457200" rtl="0">
              <a:spcBef>
                <a:spcPts val="0"/>
              </a:spcBef>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Education</a:t>
            </a:r>
          </a:p>
          <a:p>
            <a:pPr lvl="0" rtl="0">
              <a:spcBef>
                <a:spcPts val="0"/>
              </a:spcBef>
              <a:buNone/>
            </a:pPr>
            <a:r>
              <a:t/>
            </a:r>
            <a:endParaRPr sz="1800">
              <a:solidFill>
                <a:srgbClr val="434343"/>
              </a:solidFill>
              <a:latin typeface="Helvetica Neue"/>
              <a:ea typeface="Helvetica Neue"/>
              <a:cs typeface="Helvetica Neue"/>
              <a:sym typeface="Helvetica Neue"/>
            </a:endParaRPr>
          </a:p>
          <a:p>
            <a:pPr lvl="0" rtl="0">
              <a:spcBef>
                <a:spcPts val="0"/>
              </a:spcBef>
              <a:buNone/>
            </a:pPr>
            <a:r>
              <a:t/>
            </a:r>
            <a:endParaRPr sz="1800">
              <a:solidFill>
                <a:srgbClr val="434343"/>
              </a:solidFill>
              <a:latin typeface="Helvetica Neue"/>
              <a:ea typeface="Helvetica Neue"/>
              <a:cs typeface="Helvetica Neue"/>
              <a:sym typeface="Helvetica Neue"/>
            </a:endParaRPr>
          </a:p>
          <a:p>
            <a:pPr lvl="0" rtl="0">
              <a:spcBef>
                <a:spcPts val="0"/>
              </a:spcBef>
              <a:buNone/>
            </a:pPr>
            <a:r>
              <a:t/>
            </a:r>
            <a:endParaRPr>
              <a:latin typeface="Helvetica Neue"/>
              <a:ea typeface="Helvetica Neue"/>
              <a:cs typeface="Helvetica Neue"/>
              <a:sym typeface="Helvetica Neue"/>
            </a:endParaRPr>
          </a:p>
        </p:txBody>
      </p:sp>
      <p:pic>
        <p:nvPicPr>
          <p:cNvPr id="155" name="Shape 155"/>
          <p:cNvPicPr preferRelativeResize="0"/>
          <p:nvPr/>
        </p:nvPicPr>
        <p:blipFill>
          <a:blip r:embed="rId5">
            <a:alphaModFix/>
          </a:blip>
          <a:stretch>
            <a:fillRect/>
          </a:stretch>
        </p:blipFill>
        <p:spPr>
          <a:xfrm>
            <a:off x="255575" y="1335588"/>
            <a:ext cx="5364351" cy="2577675"/>
          </a:xfrm>
          <a:prstGeom prst="rect">
            <a:avLst/>
          </a:prstGeom>
          <a:noFill/>
          <a:ln>
            <a:noFill/>
          </a:ln>
        </p:spPr>
      </p:pic>
      <p:sp>
        <p:nvSpPr>
          <p:cNvPr id="156" name="Shape 156"/>
          <p:cNvSpPr txBox="1"/>
          <p:nvPr/>
        </p:nvSpPr>
        <p:spPr>
          <a:xfrm>
            <a:off x="5805950" y="3254175"/>
            <a:ext cx="3332700" cy="659100"/>
          </a:xfrm>
          <a:prstGeom prst="rect">
            <a:avLst/>
          </a:prstGeom>
          <a:noFill/>
          <a:ln>
            <a:noFill/>
          </a:ln>
        </p:spPr>
        <p:txBody>
          <a:bodyPr anchorCtr="0" anchor="t" bIns="91425" lIns="91425" rIns="91425" wrap="square" tIns="91425">
            <a:noAutofit/>
          </a:bodyPr>
          <a:lstStyle/>
          <a:p>
            <a:pPr lvl="0" rtl="0">
              <a:spcBef>
                <a:spcPts val="0"/>
              </a:spcBef>
              <a:buNone/>
            </a:pPr>
            <a:r>
              <a:rPr b="1" lang="en-GB" sz="1800">
                <a:solidFill>
                  <a:srgbClr val="434343"/>
                </a:solidFill>
                <a:latin typeface="Helvetica Neue"/>
                <a:ea typeface="Helvetica Neue"/>
                <a:cs typeface="Helvetica Neue"/>
                <a:sym typeface="Helvetica Neue"/>
              </a:rPr>
              <a:t>Remote controls of our lives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descr="Logo Aditi.jpg" id="161" name="Shape 161"/>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162" name="Shape 162"/>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163" name="Shape 163"/>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164" name="Shape 164"/>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Smartphones today</a:t>
            </a:r>
          </a:p>
        </p:txBody>
      </p:sp>
      <p:pic>
        <p:nvPicPr>
          <p:cNvPr id="165" name="Shape 165"/>
          <p:cNvPicPr preferRelativeResize="0"/>
          <p:nvPr/>
        </p:nvPicPr>
        <p:blipFill rotWithShape="1">
          <a:blip r:embed="rId5">
            <a:alphaModFix/>
          </a:blip>
          <a:srcRect b="0" l="17566" r="25492" t="0"/>
          <a:stretch/>
        </p:blipFill>
        <p:spPr>
          <a:xfrm>
            <a:off x="5236049" y="1381100"/>
            <a:ext cx="3907951" cy="3815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Shape 170"/>
          <p:cNvPicPr preferRelativeResize="0"/>
          <p:nvPr/>
        </p:nvPicPr>
        <p:blipFill rotWithShape="1">
          <a:blip r:embed="rId3">
            <a:alphaModFix/>
          </a:blip>
          <a:srcRect b="0" l="17566" r="25492" t="0"/>
          <a:stretch/>
        </p:blipFill>
        <p:spPr>
          <a:xfrm>
            <a:off x="4305062" y="1327525"/>
            <a:ext cx="3907951" cy="3815975"/>
          </a:xfrm>
          <a:prstGeom prst="rect">
            <a:avLst/>
          </a:prstGeom>
          <a:noFill/>
          <a:ln>
            <a:noFill/>
          </a:ln>
        </p:spPr>
      </p:pic>
      <p:pic>
        <p:nvPicPr>
          <p:cNvPr descr="Logo Aditi.jpg" id="171" name="Shape 171"/>
          <p:cNvPicPr preferRelativeResize="0"/>
          <p:nvPr/>
        </p:nvPicPr>
        <p:blipFill>
          <a:blip r:embed="rId4">
            <a:alphaModFix/>
          </a:blip>
          <a:stretch>
            <a:fillRect/>
          </a:stretch>
        </p:blipFill>
        <p:spPr>
          <a:xfrm>
            <a:off x="8694775" y="4716150"/>
            <a:ext cx="287850" cy="308650"/>
          </a:xfrm>
          <a:prstGeom prst="rect">
            <a:avLst/>
          </a:prstGeom>
          <a:noFill/>
          <a:ln>
            <a:noFill/>
          </a:ln>
        </p:spPr>
      </p:pic>
      <p:pic>
        <p:nvPicPr>
          <p:cNvPr id="172" name="Shape 172"/>
          <p:cNvPicPr preferRelativeResize="0"/>
          <p:nvPr/>
        </p:nvPicPr>
        <p:blipFill rotWithShape="1">
          <a:blip r:embed="rId5">
            <a:alphaModFix/>
          </a:blip>
          <a:srcRect b="0" l="0" r="70710" t="0"/>
          <a:stretch/>
        </p:blipFill>
        <p:spPr>
          <a:xfrm>
            <a:off x="143550" y="4668197"/>
            <a:ext cx="287850" cy="356597"/>
          </a:xfrm>
          <a:prstGeom prst="rect">
            <a:avLst/>
          </a:prstGeom>
          <a:noFill/>
          <a:ln>
            <a:noFill/>
          </a:ln>
        </p:spPr>
      </p:pic>
      <p:cxnSp>
        <p:nvCxnSpPr>
          <p:cNvPr id="173" name="Shape 173"/>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174" name="Shape 174"/>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Smartphones today</a:t>
            </a:r>
          </a:p>
        </p:txBody>
      </p:sp>
      <p:sp>
        <p:nvSpPr>
          <p:cNvPr id="175" name="Shape 175"/>
          <p:cNvSpPr txBox="1"/>
          <p:nvPr/>
        </p:nvSpPr>
        <p:spPr>
          <a:xfrm>
            <a:off x="7039675" y="2630450"/>
            <a:ext cx="16551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Transporting </a:t>
            </a:r>
          </a:p>
        </p:txBody>
      </p:sp>
      <p:sp>
        <p:nvSpPr>
          <p:cNvPr id="176" name="Shape 176"/>
          <p:cNvSpPr txBox="1"/>
          <p:nvPr/>
        </p:nvSpPr>
        <p:spPr>
          <a:xfrm>
            <a:off x="2734100" y="2134600"/>
            <a:ext cx="14577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Socializing</a:t>
            </a:r>
          </a:p>
        </p:txBody>
      </p:sp>
      <p:sp>
        <p:nvSpPr>
          <p:cNvPr id="177" name="Shape 177"/>
          <p:cNvSpPr txBox="1"/>
          <p:nvPr/>
        </p:nvSpPr>
        <p:spPr>
          <a:xfrm>
            <a:off x="7001725" y="1603850"/>
            <a:ext cx="17310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Order food</a:t>
            </a:r>
          </a:p>
        </p:txBody>
      </p:sp>
      <p:sp>
        <p:nvSpPr>
          <p:cNvPr id="178" name="Shape 178"/>
          <p:cNvSpPr txBox="1"/>
          <p:nvPr/>
        </p:nvSpPr>
        <p:spPr>
          <a:xfrm>
            <a:off x="2006775" y="3180775"/>
            <a:ext cx="11445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Pictures</a:t>
            </a:r>
          </a:p>
        </p:txBody>
      </p:sp>
      <p:sp>
        <p:nvSpPr>
          <p:cNvPr id="179" name="Shape 179"/>
          <p:cNvSpPr txBox="1"/>
          <p:nvPr/>
        </p:nvSpPr>
        <p:spPr>
          <a:xfrm>
            <a:off x="5741825" y="1026075"/>
            <a:ext cx="10344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Shop</a:t>
            </a:r>
          </a:p>
        </p:txBody>
      </p:sp>
      <p:sp>
        <p:nvSpPr>
          <p:cNvPr id="180" name="Shape 180"/>
          <p:cNvSpPr txBox="1"/>
          <p:nvPr/>
        </p:nvSpPr>
        <p:spPr>
          <a:xfrm>
            <a:off x="1209375" y="1327525"/>
            <a:ext cx="19419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Transactions</a:t>
            </a:r>
          </a:p>
        </p:txBody>
      </p:sp>
      <p:sp>
        <p:nvSpPr>
          <p:cNvPr id="181" name="Shape 181"/>
          <p:cNvSpPr txBox="1"/>
          <p:nvPr/>
        </p:nvSpPr>
        <p:spPr>
          <a:xfrm>
            <a:off x="3798425" y="1088438"/>
            <a:ext cx="10344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Playing</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Shape 186"/>
          <p:cNvPicPr preferRelativeResize="0"/>
          <p:nvPr/>
        </p:nvPicPr>
        <p:blipFill rotWithShape="1">
          <a:blip r:embed="rId3">
            <a:alphaModFix/>
          </a:blip>
          <a:srcRect b="0" l="17566" r="25492" t="0"/>
          <a:stretch/>
        </p:blipFill>
        <p:spPr>
          <a:xfrm>
            <a:off x="4305062" y="1327525"/>
            <a:ext cx="3907951" cy="3815975"/>
          </a:xfrm>
          <a:prstGeom prst="rect">
            <a:avLst/>
          </a:prstGeom>
          <a:noFill/>
          <a:ln>
            <a:noFill/>
          </a:ln>
        </p:spPr>
      </p:pic>
      <p:pic>
        <p:nvPicPr>
          <p:cNvPr descr="Logo Aditi.jpg" id="187" name="Shape 187"/>
          <p:cNvPicPr preferRelativeResize="0"/>
          <p:nvPr/>
        </p:nvPicPr>
        <p:blipFill>
          <a:blip r:embed="rId4">
            <a:alphaModFix/>
          </a:blip>
          <a:stretch>
            <a:fillRect/>
          </a:stretch>
        </p:blipFill>
        <p:spPr>
          <a:xfrm>
            <a:off x="8694775" y="4716150"/>
            <a:ext cx="287850" cy="308650"/>
          </a:xfrm>
          <a:prstGeom prst="rect">
            <a:avLst/>
          </a:prstGeom>
          <a:noFill/>
          <a:ln>
            <a:noFill/>
          </a:ln>
        </p:spPr>
      </p:pic>
      <p:pic>
        <p:nvPicPr>
          <p:cNvPr id="188" name="Shape 188"/>
          <p:cNvPicPr preferRelativeResize="0"/>
          <p:nvPr/>
        </p:nvPicPr>
        <p:blipFill rotWithShape="1">
          <a:blip r:embed="rId5">
            <a:alphaModFix/>
          </a:blip>
          <a:srcRect b="0" l="0" r="70710" t="0"/>
          <a:stretch/>
        </p:blipFill>
        <p:spPr>
          <a:xfrm>
            <a:off x="143550" y="4668197"/>
            <a:ext cx="287850" cy="356597"/>
          </a:xfrm>
          <a:prstGeom prst="rect">
            <a:avLst/>
          </a:prstGeom>
          <a:noFill/>
          <a:ln>
            <a:noFill/>
          </a:ln>
        </p:spPr>
      </p:pic>
      <p:cxnSp>
        <p:nvCxnSpPr>
          <p:cNvPr id="189" name="Shape 189"/>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190" name="Shape 190"/>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Smartphones today</a:t>
            </a:r>
          </a:p>
        </p:txBody>
      </p:sp>
      <p:sp>
        <p:nvSpPr>
          <p:cNvPr id="191" name="Shape 191"/>
          <p:cNvSpPr txBox="1"/>
          <p:nvPr/>
        </p:nvSpPr>
        <p:spPr>
          <a:xfrm>
            <a:off x="7039675" y="2630450"/>
            <a:ext cx="16551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Transporting </a:t>
            </a:r>
          </a:p>
        </p:txBody>
      </p:sp>
      <p:sp>
        <p:nvSpPr>
          <p:cNvPr id="192" name="Shape 192"/>
          <p:cNvSpPr txBox="1"/>
          <p:nvPr/>
        </p:nvSpPr>
        <p:spPr>
          <a:xfrm>
            <a:off x="2734100" y="2134600"/>
            <a:ext cx="14577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Socializing</a:t>
            </a:r>
          </a:p>
        </p:txBody>
      </p:sp>
      <p:sp>
        <p:nvSpPr>
          <p:cNvPr id="193" name="Shape 193"/>
          <p:cNvSpPr txBox="1"/>
          <p:nvPr/>
        </p:nvSpPr>
        <p:spPr>
          <a:xfrm>
            <a:off x="7001725" y="1603850"/>
            <a:ext cx="17310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Order food</a:t>
            </a:r>
          </a:p>
        </p:txBody>
      </p:sp>
      <p:sp>
        <p:nvSpPr>
          <p:cNvPr id="194" name="Shape 194"/>
          <p:cNvSpPr txBox="1"/>
          <p:nvPr/>
        </p:nvSpPr>
        <p:spPr>
          <a:xfrm>
            <a:off x="2006775" y="3180775"/>
            <a:ext cx="11445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Pictures</a:t>
            </a:r>
          </a:p>
        </p:txBody>
      </p:sp>
      <p:sp>
        <p:nvSpPr>
          <p:cNvPr id="195" name="Shape 195"/>
          <p:cNvSpPr txBox="1"/>
          <p:nvPr/>
        </p:nvSpPr>
        <p:spPr>
          <a:xfrm>
            <a:off x="5741825" y="1026075"/>
            <a:ext cx="10344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Shop</a:t>
            </a:r>
          </a:p>
        </p:txBody>
      </p:sp>
      <p:sp>
        <p:nvSpPr>
          <p:cNvPr id="196" name="Shape 196"/>
          <p:cNvSpPr txBox="1"/>
          <p:nvPr/>
        </p:nvSpPr>
        <p:spPr>
          <a:xfrm>
            <a:off x="1209375" y="1327525"/>
            <a:ext cx="19419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Transactions</a:t>
            </a:r>
          </a:p>
        </p:txBody>
      </p:sp>
      <p:sp>
        <p:nvSpPr>
          <p:cNvPr id="197" name="Shape 197"/>
          <p:cNvSpPr txBox="1"/>
          <p:nvPr/>
        </p:nvSpPr>
        <p:spPr>
          <a:xfrm>
            <a:off x="3798425" y="1088438"/>
            <a:ext cx="10344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Playing</a:t>
            </a:r>
          </a:p>
        </p:txBody>
      </p:sp>
      <p:sp>
        <p:nvSpPr>
          <p:cNvPr id="198" name="Shape 198"/>
          <p:cNvSpPr txBox="1"/>
          <p:nvPr/>
        </p:nvSpPr>
        <p:spPr>
          <a:xfrm>
            <a:off x="659475" y="3927650"/>
            <a:ext cx="4173300" cy="515400"/>
          </a:xfrm>
          <a:prstGeom prst="rect">
            <a:avLst/>
          </a:prstGeom>
          <a:noFill/>
          <a:ln>
            <a:noFill/>
          </a:ln>
        </p:spPr>
        <p:txBody>
          <a:bodyPr anchorCtr="0" anchor="t" bIns="91425" lIns="91425" rIns="91425" wrap="square" tIns="91425">
            <a:noAutofit/>
          </a:bodyPr>
          <a:lstStyle/>
          <a:p>
            <a:pPr lvl="0" rtl="0">
              <a:spcBef>
                <a:spcPts val="0"/>
              </a:spcBef>
              <a:buNone/>
            </a:pPr>
            <a:r>
              <a:rPr b="1" lang="en-GB" sz="1800">
                <a:solidFill>
                  <a:srgbClr val="434343"/>
                </a:solidFill>
                <a:latin typeface="Raleway"/>
                <a:ea typeface="Raleway"/>
                <a:cs typeface="Raleway"/>
                <a:sym typeface="Raleway"/>
              </a:rPr>
              <a:t>Apart from calling and messaging</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Shape 203"/>
          <p:cNvPicPr preferRelativeResize="0"/>
          <p:nvPr/>
        </p:nvPicPr>
        <p:blipFill rotWithShape="1">
          <a:blip r:embed="rId3">
            <a:alphaModFix/>
          </a:blip>
          <a:srcRect b="0" l="17566" r="25492" t="0"/>
          <a:stretch/>
        </p:blipFill>
        <p:spPr>
          <a:xfrm>
            <a:off x="4305062" y="1327525"/>
            <a:ext cx="3907951" cy="3815975"/>
          </a:xfrm>
          <a:prstGeom prst="rect">
            <a:avLst/>
          </a:prstGeom>
          <a:noFill/>
          <a:ln>
            <a:noFill/>
          </a:ln>
        </p:spPr>
      </p:pic>
      <p:pic>
        <p:nvPicPr>
          <p:cNvPr descr="Logo Aditi.jpg" id="204" name="Shape 204"/>
          <p:cNvPicPr preferRelativeResize="0"/>
          <p:nvPr/>
        </p:nvPicPr>
        <p:blipFill>
          <a:blip r:embed="rId4">
            <a:alphaModFix/>
          </a:blip>
          <a:stretch>
            <a:fillRect/>
          </a:stretch>
        </p:blipFill>
        <p:spPr>
          <a:xfrm>
            <a:off x="8694775" y="4716150"/>
            <a:ext cx="287850" cy="308650"/>
          </a:xfrm>
          <a:prstGeom prst="rect">
            <a:avLst/>
          </a:prstGeom>
          <a:noFill/>
          <a:ln>
            <a:noFill/>
          </a:ln>
        </p:spPr>
      </p:pic>
      <p:pic>
        <p:nvPicPr>
          <p:cNvPr id="205" name="Shape 205"/>
          <p:cNvPicPr preferRelativeResize="0"/>
          <p:nvPr/>
        </p:nvPicPr>
        <p:blipFill rotWithShape="1">
          <a:blip r:embed="rId5">
            <a:alphaModFix/>
          </a:blip>
          <a:srcRect b="0" l="0" r="70710" t="0"/>
          <a:stretch/>
        </p:blipFill>
        <p:spPr>
          <a:xfrm>
            <a:off x="143550" y="4668197"/>
            <a:ext cx="287850" cy="356597"/>
          </a:xfrm>
          <a:prstGeom prst="rect">
            <a:avLst/>
          </a:prstGeom>
          <a:noFill/>
          <a:ln>
            <a:noFill/>
          </a:ln>
        </p:spPr>
      </p:pic>
      <p:cxnSp>
        <p:nvCxnSpPr>
          <p:cNvPr id="206" name="Shape 206"/>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207" name="Shape 207"/>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Smartphones today</a:t>
            </a:r>
          </a:p>
        </p:txBody>
      </p:sp>
      <p:sp>
        <p:nvSpPr>
          <p:cNvPr id="208" name="Shape 208"/>
          <p:cNvSpPr txBox="1"/>
          <p:nvPr/>
        </p:nvSpPr>
        <p:spPr>
          <a:xfrm>
            <a:off x="7039675" y="2630450"/>
            <a:ext cx="16551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Transporting </a:t>
            </a:r>
          </a:p>
        </p:txBody>
      </p:sp>
      <p:sp>
        <p:nvSpPr>
          <p:cNvPr id="209" name="Shape 209"/>
          <p:cNvSpPr txBox="1"/>
          <p:nvPr/>
        </p:nvSpPr>
        <p:spPr>
          <a:xfrm>
            <a:off x="2734100" y="2134600"/>
            <a:ext cx="14577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Socializing</a:t>
            </a:r>
          </a:p>
        </p:txBody>
      </p:sp>
      <p:sp>
        <p:nvSpPr>
          <p:cNvPr id="210" name="Shape 210"/>
          <p:cNvSpPr txBox="1"/>
          <p:nvPr/>
        </p:nvSpPr>
        <p:spPr>
          <a:xfrm>
            <a:off x="7001725" y="1603850"/>
            <a:ext cx="17310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Order food</a:t>
            </a:r>
          </a:p>
        </p:txBody>
      </p:sp>
      <p:sp>
        <p:nvSpPr>
          <p:cNvPr id="211" name="Shape 211"/>
          <p:cNvSpPr txBox="1"/>
          <p:nvPr/>
        </p:nvSpPr>
        <p:spPr>
          <a:xfrm>
            <a:off x="2006775" y="3180775"/>
            <a:ext cx="11445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Pictures</a:t>
            </a:r>
          </a:p>
        </p:txBody>
      </p:sp>
      <p:sp>
        <p:nvSpPr>
          <p:cNvPr id="212" name="Shape 212"/>
          <p:cNvSpPr txBox="1"/>
          <p:nvPr/>
        </p:nvSpPr>
        <p:spPr>
          <a:xfrm>
            <a:off x="5741825" y="1026075"/>
            <a:ext cx="10344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Shop</a:t>
            </a:r>
          </a:p>
        </p:txBody>
      </p:sp>
      <p:sp>
        <p:nvSpPr>
          <p:cNvPr id="213" name="Shape 213"/>
          <p:cNvSpPr txBox="1"/>
          <p:nvPr/>
        </p:nvSpPr>
        <p:spPr>
          <a:xfrm>
            <a:off x="1209375" y="1327525"/>
            <a:ext cx="19419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Transactions</a:t>
            </a:r>
          </a:p>
        </p:txBody>
      </p:sp>
      <p:sp>
        <p:nvSpPr>
          <p:cNvPr id="214" name="Shape 214"/>
          <p:cNvSpPr txBox="1"/>
          <p:nvPr/>
        </p:nvSpPr>
        <p:spPr>
          <a:xfrm>
            <a:off x="3798425" y="1088438"/>
            <a:ext cx="10344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Playing</a:t>
            </a:r>
          </a:p>
        </p:txBody>
      </p:sp>
      <p:sp>
        <p:nvSpPr>
          <p:cNvPr id="215" name="Shape 215"/>
          <p:cNvSpPr txBox="1"/>
          <p:nvPr/>
        </p:nvSpPr>
        <p:spPr>
          <a:xfrm>
            <a:off x="659475" y="3927650"/>
            <a:ext cx="4173300" cy="515400"/>
          </a:xfrm>
          <a:prstGeom prst="rect">
            <a:avLst/>
          </a:prstGeom>
          <a:noFill/>
          <a:ln>
            <a:noFill/>
          </a:ln>
        </p:spPr>
        <p:txBody>
          <a:bodyPr anchorCtr="0" anchor="t" bIns="91425" lIns="91425" rIns="91425" wrap="square" tIns="91425">
            <a:noAutofit/>
          </a:bodyPr>
          <a:lstStyle/>
          <a:p>
            <a:pPr lvl="0" rtl="0">
              <a:spcBef>
                <a:spcPts val="0"/>
              </a:spcBef>
              <a:buNone/>
            </a:pPr>
            <a:r>
              <a:rPr b="1" lang="en-GB" sz="1800">
                <a:solidFill>
                  <a:srgbClr val="EFEFEF"/>
                </a:solidFill>
                <a:latin typeface="Raleway"/>
                <a:ea typeface="Raleway"/>
                <a:cs typeface="Raleway"/>
                <a:sym typeface="Raleway"/>
              </a:rPr>
              <a:t>Apart from calling and messaging</a:t>
            </a:r>
          </a:p>
        </p:txBody>
      </p:sp>
      <p:sp>
        <p:nvSpPr>
          <p:cNvPr id="216" name="Shape 216"/>
          <p:cNvSpPr txBox="1"/>
          <p:nvPr/>
        </p:nvSpPr>
        <p:spPr>
          <a:xfrm>
            <a:off x="492375" y="1925200"/>
            <a:ext cx="4173300" cy="515400"/>
          </a:xfrm>
          <a:prstGeom prst="rect">
            <a:avLst/>
          </a:prstGeom>
          <a:noFill/>
          <a:ln>
            <a:noFill/>
          </a:ln>
        </p:spPr>
        <p:txBody>
          <a:bodyPr anchorCtr="0" anchor="t" bIns="91425" lIns="91425" rIns="91425" wrap="square" tIns="91425">
            <a:noAutofit/>
          </a:bodyPr>
          <a:lstStyle/>
          <a:p>
            <a:pPr lvl="0">
              <a:spcBef>
                <a:spcPts val="0"/>
              </a:spcBef>
              <a:buNone/>
            </a:pPr>
            <a:r>
              <a:rPr b="1" lang="en-GB" sz="1800">
                <a:solidFill>
                  <a:srgbClr val="434343"/>
                </a:solidFill>
                <a:latin typeface="Raleway"/>
                <a:ea typeface="Raleway"/>
                <a:cs typeface="Raleway"/>
                <a:sym typeface="Raleway"/>
              </a:rPr>
              <a:t>Is it equally usable by all?</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Shape 221"/>
          <p:cNvPicPr preferRelativeResize="0"/>
          <p:nvPr/>
        </p:nvPicPr>
        <p:blipFill rotWithShape="1">
          <a:blip r:embed="rId3">
            <a:alphaModFix/>
          </a:blip>
          <a:srcRect b="0" l="17566" r="25492" t="0"/>
          <a:stretch/>
        </p:blipFill>
        <p:spPr>
          <a:xfrm>
            <a:off x="4305062" y="1327525"/>
            <a:ext cx="3907951" cy="3815975"/>
          </a:xfrm>
          <a:prstGeom prst="rect">
            <a:avLst/>
          </a:prstGeom>
          <a:noFill/>
          <a:ln>
            <a:noFill/>
          </a:ln>
        </p:spPr>
      </p:pic>
      <p:pic>
        <p:nvPicPr>
          <p:cNvPr descr="Logo Aditi.jpg" id="222" name="Shape 222"/>
          <p:cNvPicPr preferRelativeResize="0"/>
          <p:nvPr/>
        </p:nvPicPr>
        <p:blipFill>
          <a:blip r:embed="rId4">
            <a:alphaModFix/>
          </a:blip>
          <a:stretch>
            <a:fillRect/>
          </a:stretch>
        </p:blipFill>
        <p:spPr>
          <a:xfrm>
            <a:off x="8694775" y="4716150"/>
            <a:ext cx="287850" cy="308650"/>
          </a:xfrm>
          <a:prstGeom prst="rect">
            <a:avLst/>
          </a:prstGeom>
          <a:noFill/>
          <a:ln>
            <a:noFill/>
          </a:ln>
        </p:spPr>
      </p:pic>
      <p:pic>
        <p:nvPicPr>
          <p:cNvPr id="223" name="Shape 223"/>
          <p:cNvPicPr preferRelativeResize="0"/>
          <p:nvPr/>
        </p:nvPicPr>
        <p:blipFill rotWithShape="1">
          <a:blip r:embed="rId5">
            <a:alphaModFix/>
          </a:blip>
          <a:srcRect b="0" l="0" r="70710" t="0"/>
          <a:stretch/>
        </p:blipFill>
        <p:spPr>
          <a:xfrm>
            <a:off x="143550" y="4668197"/>
            <a:ext cx="287850" cy="356597"/>
          </a:xfrm>
          <a:prstGeom prst="rect">
            <a:avLst/>
          </a:prstGeom>
          <a:noFill/>
          <a:ln>
            <a:noFill/>
          </a:ln>
        </p:spPr>
      </p:pic>
      <p:cxnSp>
        <p:nvCxnSpPr>
          <p:cNvPr id="224" name="Shape 224"/>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225" name="Shape 225"/>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Smartphones today</a:t>
            </a:r>
          </a:p>
        </p:txBody>
      </p:sp>
      <p:sp>
        <p:nvSpPr>
          <p:cNvPr id="226" name="Shape 226"/>
          <p:cNvSpPr txBox="1"/>
          <p:nvPr/>
        </p:nvSpPr>
        <p:spPr>
          <a:xfrm>
            <a:off x="7039675" y="2630450"/>
            <a:ext cx="16551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Transporting </a:t>
            </a:r>
          </a:p>
        </p:txBody>
      </p:sp>
      <p:sp>
        <p:nvSpPr>
          <p:cNvPr id="227" name="Shape 227"/>
          <p:cNvSpPr txBox="1"/>
          <p:nvPr/>
        </p:nvSpPr>
        <p:spPr>
          <a:xfrm>
            <a:off x="2734100" y="2134600"/>
            <a:ext cx="14577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Socializing</a:t>
            </a:r>
          </a:p>
        </p:txBody>
      </p:sp>
      <p:sp>
        <p:nvSpPr>
          <p:cNvPr id="228" name="Shape 228"/>
          <p:cNvSpPr txBox="1"/>
          <p:nvPr/>
        </p:nvSpPr>
        <p:spPr>
          <a:xfrm>
            <a:off x="7001725" y="1603850"/>
            <a:ext cx="17310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Order food</a:t>
            </a:r>
          </a:p>
        </p:txBody>
      </p:sp>
      <p:sp>
        <p:nvSpPr>
          <p:cNvPr id="229" name="Shape 229"/>
          <p:cNvSpPr txBox="1"/>
          <p:nvPr/>
        </p:nvSpPr>
        <p:spPr>
          <a:xfrm>
            <a:off x="2006775" y="3180775"/>
            <a:ext cx="11445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Pictures</a:t>
            </a:r>
          </a:p>
        </p:txBody>
      </p:sp>
      <p:sp>
        <p:nvSpPr>
          <p:cNvPr id="230" name="Shape 230"/>
          <p:cNvSpPr txBox="1"/>
          <p:nvPr/>
        </p:nvSpPr>
        <p:spPr>
          <a:xfrm>
            <a:off x="5741825" y="1026075"/>
            <a:ext cx="10344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Shop</a:t>
            </a:r>
          </a:p>
        </p:txBody>
      </p:sp>
      <p:sp>
        <p:nvSpPr>
          <p:cNvPr id="231" name="Shape 231"/>
          <p:cNvSpPr txBox="1"/>
          <p:nvPr/>
        </p:nvSpPr>
        <p:spPr>
          <a:xfrm>
            <a:off x="1209375" y="1327525"/>
            <a:ext cx="19419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Transactions</a:t>
            </a:r>
          </a:p>
        </p:txBody>
      </p:sp>
      <p:sp>
        <p:nvSpPr>
          <p:cNvPr id="232" name="Shape 232"/>
          <p:cNvSpPr txBox="1"/>
          <p:nvPr/>
        </p:nvSpPr>
        <p:spPr>
          <a:xfrm>
            <a:off x="3798425" y="1088438"/>
            <a:ext cx="1034400" cy="515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Playing</a:t>
            </a:r>
          </a:p>
        </p:txBody>
      </p:sp>
      <p:sp>
        <p:nvSpPr>
          <p:cNvPr id="233" name="Shape 233"/>
          <p:cNvSpPr txBox="1"/>
          <p:nvPr/>
        </p:nvSpPr>
        <p:spPr>
          <a:xfrm>
            <a:off x="659475" y="3927650"/>
            <a:ext cx="4173300" cy="515400"/>
          </a:xfrm>
          <a:prstGeom prst="rect">
            <a:avLst/>
          </a:prstGeom>
          <a:noFill/>
          <a:ln>
            <a:noFill/>
          </a:ln>
        </p:spPr>
        <p:txBody>
          <a:bodyPr anchorCtr="0" anchor="t" bIns="91425" lIns="91425" rIns="91425" wrap="square" tIns="91425">
            <a:noAutofit/>
          </a:bodyPr>
          <a:lstStyle/>
          <a:p>
            <a:pPr lvl="0" rtl="0">
              <a:spcBef>
                <a:spcPts val="0"/>
              </a:spcBef>
              <a:buNone/>
            </a:pPr>
            <a:r>
              <a:rPr b="1" lang="en-GB" sz="1800">
                <a:solidFill>
                  <a:srgbClr val="EFEFEF"/>
                </a:solidFill>
                <a:latin typeface="Raleway"/>
                <a:ea typeface="Raleway"/>
                <a:cs typeface="Raleway"/>
                <a:sym typeface="Raleway"/>
              </a:rPr>
              <a:t>Apart from calling and messaging</a:t>
            </a:r>
          </a:p>
        </p:txBody>
      </p:sp>
      <p:sp>
        <p:nvSpPr>
          <p:cNvPr id="234" name="Shape 234"/>
          <p:cNvSpPr txBox="1"/>
          <p:nvPr/>
        </p:nvSpPr>
        <p:spPr>
          <a:xfrm>
            <a:off x="492375" y="1925200"/>
            <a:ext cx="4220400" cy="1168800"/>
          </a:xfrm>
          <a:prstGeom prst="rect">
            <a:avLst/>
          </a:prstGeom>
          <a:noFill/>
          <a:ln>
            <a:noFill/>
          </a:ln>
        </p:spPr>
        <p:txBody>
          <a:bodyPr anchorCtr="0" anchor="t" bIns="91425" lIns="91425" rIns="91425" wrap="square" tIns="91425">
            <a:noAutofit/>
          </a:bodyPr>
          <a:lstStyle/>
          <a:p>
            <a:pPr lvl="0">
              <a:spcBef>
                <a:spcPts val="0"/>
              </a:spcBef>
              <a:buNone/>
            </a:pPr>
            <a:r>
              <a:rPr lang="en-GB" sz="1800">
                <a:solidFill>
                  <a:srgbClr val="434343"/>
                </a:solidFill>
                <a:latin typeface="Raleway"/>
                <a:ea typeface="Raleway"/>
                <a:cs typeface="Raleway"/>
                <a:sym typeface="Raleway"/>
              </a:rPr>
              <a:t>Is it equally usable by all?</a:t>
            </a:r>
          </a:p>
          <a:p>
            <a:pPr lvl="0" rtl="0">
              <a:spcBef>
                <a:spcPts val="0"/>
              </a:spcBef>
              <a:buNone/>
            </a:pPr>
            <a:r>
              <a:rPr lang="en-GB" sz="2400">
                <a:solidFill>
                  <a:srgbClr val="434343"/>
                </a:solidFill>
                <a:latin typeface="Raleway"/>
                <a:ea typeface="Raleway"/>
                <a:cs typeface="Raleway"/>
                <a:sym typeface="Raleway"/>
              </a:rPr>
              <a:t>Is it </a:t>
            </a:r>
            <a:r>
              <a:rPr b="1" lang="en-GB" sz="2400">
                <a:solidFill>
                  <a:srgbClr val="434343"/>
                </a:solidFill>
                <a:latin typeface="Raleway"/>
                <a:ea typeface="Raleway"/>
                <a:cs typeface="Raleway"/>
                <a:sym typeface="Raleway"/>
              </a:rPr>
              <a:t>ACCESSIBLE</a:t>
            </a:r>
            <a:r>
              <a:rPr b="1" lang="en-GB" sz="2400">
                <a:solidFill>
                  <a:srgbClr val="434343"/>
                </a:solidFill>
                <a:latin typeface="Raleway"/>
                <a:ea typeface="Raleway"/>
                <a:cs typeface="Raleway"/>
                <a:sym typeface="Raleway"/>
              </a:rPr>
              <a:t> </a:t>
            </a:r>
            <a:r>
              <a:rPr lang="en-GB" sz="2400">
                <a:solidFill>
                  <a:srgbClr val="434343"/>
                </a:solidFill>
                <a:latin typeface="Raleway"/>
                <a:ea typeface="Raleway"/>
                <a:cs typeface="Raleway"/>
                <a:sym typeface="Raleway"/>
              </a:rPr>
              <a:t>by all?</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descr="Logo Aditi.jpg" id="239" name="Shape 239"/>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240" name="Shape 240"/>
          <p:cNvPicPr preferRelativeResize="0"/>
          <p:nvPr/>
        </p:nvPicPr>
        <p:blipFill>
          <a:blip r:embed="rId4">
            <a:alphaModFix/>
          </a:blip>
          <a:stretch>
            <a:fillRect/>
          </a:stretch>
        </p:blipFill>
        <p:spPr>
          <a:xfrm>
            <a:off x="0" y="0"/>
            <a:ext cx="9129715" cy="5143500"/>
          </a:xfrm>
          <a:prstGeom prst="rect">
            <a:avLst/>
          </a:prstGeom>
          <a:noFill/>
          <a:ln>
            <a:noFill/>
          </a:ln>
        </p:spPr>
      </p:pic>
      <p:pic>
        <p:nvPicPr>
          <p:cNvPr id="241" name="Shape 241"/>
          <p:cNvPicPr preferRelativeResize="0"/>
          <p:nvPr/>
        </p:nvPicPr>
        <p:blipFill rotWithShape="1">
          <a:blip r:embed="rId5">
            <a:alphaModFix/>
          </a:blip>
          <a:srcRect b="0" l="0" r="70710" t="0"/>
          <a:stretch/>
        </p:blipFill>
        <p:spPr>
          <a:xfrm>
            <a:off x="143550" y="4668197"/>
            <a:ext cx="287850" cy="356597"/>
          </a:xfrm>
          <a:prstGeom prst="rect">
            <a:avLst/>
          </a:prstGeom>
          <a:noFill/>
          <a:ln>
            <a:noFill/>
          </a:ln>
        </p:spPr>
      </p:pic>
      <p:cxnSp>
        <p:nvCxnSpPr>
          <p:cNvPr id="242" name="Shape 242"/>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243" name="Shape 243"/>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Smartphones today</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Shape 248"/>
          <p:cNvPicPr preferRelativeResize="0"/>
          <p:nvPr/>
        </p:nvPicPr>
        <p:blipFill>
          <a:blip r:embed="rId3">
            <a:alphaModFix/>
          </a:blip>
          <a:stretch>
            <a:fillRect/>
          </a:stretch>
        </p:blipFill>
        <p:spPr>
          <a:xfrm>
            <a:off x="0" y="3051225"/>
            <a:ext cx="3354215" cy="1889700"/>
          </a:xfrm>
          <a:prstGeom prst="rect">
            <a:avLst/>
          </a:prstGeom>
          <a:noFill/>
          <a:ln>
            <a:noFill/>
          </a:ln>
        </p:spPr>
      </p:pic>
      <p:pic>
        <p:nvPicPr>
          <p:cNvPr descr="Logo Aditi.jpg" id="249" name="Shape 249"/>
          <p:cNvPicPr preferRelativeResize="0"/>
          <p:nvPr/>
        </p:nvPicPr>
        <p:blipFill>
          <a:blip r:embed="rId4">
            <a:alphaModFix/>
          </a:blip>
          <a:stretch>
            <a:fillRect/>
          </a:stretch>
        </p:blipFill>
        <p:spPr>
          <a:xfrm>
            <a:off x="8694775" y="4716150"/>
            <a:ext cx="287850" cy="308650"/>
          </a:xfrm>
          <a:prstGeom prst="rect">
            <a:avLst/>
          </a:prstGeom>
          <a:noFill/>
          <a:ln>
            <a:noFill/>
          </a:ln>
        </p:spPr>
      </p:pic>
      <p:pic>
        <p:nvPicPr>
          <p:cNvPr id="250" name="Shape 250"/>
          <p:cNvPicPr preferRelativeResize="0"/>
          <p:nvPr/>
        </p:nvPicPr>
        <p:blipFill rotWithShape="1">
          <a:blip r:embed="rId5">
            <a:alphaModFix/>
          </a:blip>
          <a:srcRect b="0" l="0" r="70710" t="0"/>
          <a:stretch/>
        </p:blipFill>
        <p:spPr>
          <a:xfrm>
            <a:off x="143550" y="4668197"/>
            <a:ext cx="287850" cy="356597"/>
          </a:xfrm>
          <a:prstGeom prst="rect">
            <a:avLst/>
          </a:prstGeom>
          <a:noFill/>
          <a:ln>
            <a:noFill/>
          </a:ln>
        </p:spPr>
      </p:pic>
      <p:cxnSp>
        <p:nvCxnSpPr>
          <p:cNvPr id="251" name="Shape 251"/>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252" name="Shape 252"/>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Smartphones today</a:t>
            </a:r>
          </a:p>
        </p:txBody>
      </p:sp>
      <p:pic>
        <p:nvPicPr>
          <p:cNvPr id="253" name="Shape 253"/>
          <p:cNvPicPr preferRelativeResize="0"/>
          <p:nvPr/>
        </p:nvPicPr>
        <p:blipFill>
          <a:blip r:embed="rId6">
            <a:alphaModFix/>
          </a:blip>
          <a:stretch>
            <a:fillRect/>
          </a:stretch>
        </p:blipFill>
        <p:spPr>
          <a:xfrm>
            <a:off x="1147425" y="856950"/>
            <a:ext cx="2938275" cy="1954925"/>
          </a:xfrm>
          <a:prstGeom prst="rect">
            <a:avLst/>
          </a:prstGeom>
          <a:noFill/>
          <a:ln>
            <a:noFill/>
          </a:ln>
        </p:spPr>
      </p:pic>
      <p:pic>
        <p:nvPicPr>
          <p:cNvPr id="254" name="Shape 254"/>
          <p:cNvPicPr preferRelativeResize="0"/>
          <p:nvPr/>
        </p:nvPicPr>
        <p:blipFill rotWithShape="1">
          <a:blip r:embed="rId7">
            <a:alphaModFix/>
          </a:blip>
          <a:srcRect b="0" l="0" r="0" t="9926"/>
          <a:stretch/>
        </p:blipFill>
        <p:spPr>
          <a:xfrm>
            <a:off x="3104700" y="2208550"/>
            <a:ext cx="3628402" cy="2181350"/>
          </a:xfrm>
          <a:prstGeom prst="rect">
            <a:avLst/>
          </a:prstGeom>
          <a:noFill/>
          <a:ln>
            <a:noFill/>
          </a:ln>
        </p:spPr>
      </p:pic>
      <p:pic>
        <p:nvPicPr>
          <p:cNvPr id="255" name="Shape 255"/>
          <p:cNvPicPr preferRelativeResize="0"/>
          <p:nvPr/>
        </p:nvPicPr>
        <p:blipFill>
          <a:blip r:embed="rId8">
            <a:alphaModFix/>
          </a:blip>
          <a:stretch>
            <a:fillRect/>
          </a:stretch>
        </p:blipFill>
        <p:spPr>
          <a:xfrm>
            <a:off x="6061653" y="2643750"/>
            <a:ext cx="2633121" cy="1889700"/>
          </a:xfrm>
          <a:prstGeom prst="rect">
            <a:avLst/>
          </a:prstGeom>
          <a:noFill/>
          <a:ln>
            <a:noFill/>
          </a:ln>
        </p:spPr>
      </p:pic>
      <p:pic>
        <p:nvPicPr>
          <p:cNvPr id="256" name="Shape 256"/>
          <p:cNvPicPr preferRelativeResize="0"/>
          <p:nvPr/>
        </p:nvPicPr>
        <p:blipFill>
          <a:blip r:embed="rId9">
            <a:alphaModFix/>
          </a:blip>
          <a:stretch>
            <a:fillRect/>
          </a:stretch>
        </p:blipFill>
        <p:spPr>
          <a:xfrm>
            <a:off x="4999425" y="499200"/>
            <a:ext cx="3983201" cy="208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descr="Logo Aditi.jpg" id="261" name="Shape 261"/>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262" name="Shape 262"/>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263" name="Shape 263"/>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264" name="Shape 264"/>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Video!!</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descr="Logo Aditi.jpg" id="269" name="Shape 269"/>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270" name="Shape 270"/>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271" name="Shape 271"/>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272" name="Shape 272"/>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Video!!</a:t>
            </a:r>
          </a:p>
        </p:txBody>
      </p:sp>
      <p:sp>
        <p:nvSpPr>
          <p:cNvPr id="273" name="Shape 273" title="Deaf Games | Family Guy">
            <a:hlinkClick r:id="rId5"/>
          </p:cNvPr>
          <p:cNvSpPr/>
          <p:nvPr/>
        </p:nvSpPr>
        <p:spPr>
          <a:xfrm>
            <a:off x="583800" y="1009350"/>
            <a:ext cx="5014250" cy="3760675"/>
          </a:xfrm>
          <a:prstGeom prst="rect">
            <a:avLst/>
          </a:prstGeom>
          <a:blipFill>
            <a:blip r:embed="rId6">
              <a:alphaModFix/>
            </a:blip>
            <a:stretch>
              <a:fillRect/>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descr="Logo Aditi.jpg" id="62" name="Shape 62"/>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63" name="Shape 63"/>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64" name="Shape 64"/>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65" name="Shape 65"/>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a:spcBef>
                <a:spcPts val="0"/>
              </a:spcBef>
              <a:buNone/>
            </a:pPr>
            <a:r>
              <a:rPr lang="en-GB" sz="1800">
                <a:solidFill>
                  <a:srgbClr val="FFFFFF"/>
                </a:solidFill>
                <a:latin typeface="Helvetica Neue"/>
                <a:ea typeface="Helvetica Neue"/>
                <a:cs typeface="Helvetica Neue"/>
                <a:sym typeface="Helvetica Neue"/>
              </a:rPr>
              <a:t>Evolution of Mobile phones</a:t>
            </a:r>
          </a:p>
        </p:txBody>
      </p:sp>
      <p:pic>
        <p:nvPicPr>
          <p:cNvPr id="66" name="Shape 66"/>
          <p:cNvPicPr preferRelativeResize="0"/>
          <p:nvPr/>
        </p:nvPicPr>
        <p:blipFill>
          <a:blip r:embed="rId5">
            <a:alphaModFix/>
          </a:blip>
          <a:stretch>
            <a:fillRect/>
          </a:stretch>
        </p:blipFill>
        <p:spPr>
          <a:xfrm>
            <a:off x="1689050" y="1209100"/>
            <a:ext cx="2162600" cy="2843801"/>
          </a:xfrm>
          <a:prstGeom prst="rect">
            <a:avLst/>
          </a:prstGeom>
          <a:noFill/>
          <a:ln>
            <a:noFill/>
          </a:ln>
        </p:spPr>
      </p:pic>
      <p:sp>
        <p:nvSpPr>
          <p:cNvPr id="67" name="Shape 67"/>
          <p:cNvSpPr txBox="1"/>
          <p:nvPr/>
        </p:nvSpPr>
        <p:spPr>
          <a:xfrm>
            <a:off x="1997600" y="4222450"/>
            <a:ext cx="1794300" cy="493800"/>
          </a:xfrm>
          <a:prstGeom prst="rect">
            <a:avLst/>
          </a:prstGeom>
          <a:noFill/>
          <a:ln>
            <a:noFill/>
          </a:ln>
        </p:spPr>
        <p:txBody>
          <a:bodyPr anchorCtr="0" anchor="t" bIns="91425" lIns="91425" rIns="91425" wrap="square" tIns="91425">
            <a:noAutofit/>
          </a:bodyPr>
          <a:lstStyle/>
          <a:p>
            <a:pPr lvl="0">
              <a:spcBef>
                <a:spcPts val="0"/>
              </a:spcBef>
              <a:buNone/>
            </a:pPr>
            <a:r>
              <a:rPr lang="en-GB">
                <a:latin typeface="Helvetica Neue"/>
                <a:ea typeface="Helvetica Neue"/>
                <a:cs typeface="Helvetica Neue"/>
                <a:sym typeface="Helvetica Neue"/>
              </a:rPr>
              <a:t>From this in 2003</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descr="Logo Aditi.jpg" id="278" name="Shape 278"/>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279" name="Shape 279"/>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280" name="Shape 280"/>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281" name="Shape 281"/>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Video!!</a:t>
            </a:r>
          </a:p>
        </p:txBody>
      </p:sp>
      <p:sp>
        <p:nvSpPr>
          <p:cNvPr id="282" name="Shape 282"/>
          <p:cNvSpPr txBox="1"/>
          <p:nvPr/>
        </p:nvSpPr>
        <p:spPr>
          <a:xfrm>
            <a:off x="2225650" y="1987350"/>
            <a:ext cx="4185900" cy="584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What do you think went wrong there?</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Shape 287"/>
          <p:cNvPicPr preferRelativeResize="0"/>
          <p:nvPr/>
        </p:nvPicPr>
        <p:blipFill rotWithShape="1">
          <a:blip r:embed="rId3">
            <a:alphaModFix/>
          </a:blip>
          <a:srcRect b="0" l="0" r="15139" t="0"/>
          <a:stretch/>
        </p:blipFill>
        <p:spPr>
          <a:xfrm>
            <a:off x="5059375" y="-95700"/>
            <a:ext cx="4168325" cy="3259300"/>
          </a:xfrm>
          <a:prstGeom prst="rect">
            <a:avLst/>
          </a:prstGeom>
          <a:noFill/>
          <a:ln>
            <a:noFill/>
          </a:ln>
        </p:spPr>
      </p:pic>
      <p:pic>
        <p:nvPicPr>
          <p:cNvPr descr="Logo Aditi.jpg" id="288" name="Shape 288"/>
          <p:cNvPicPr preferRelativeResize="0"/>
          <p:nvPr/>
        </p:nvPicPr>
        <p:blipFill>
          <a:blip r:embed="rId4">
            <a:alphaModFix/>
          </a:blip>
          <a:stretch>
            <a:fillRect/>
          </a:stretch>
        </p:blipFill>
        <p:spPr>
          <a:xfrm>
            <a:off x="8694775" y="4716150"/>
            <a:ext cx="287850" cy="308650"/>
          </a:xfrm>
          <a:prstGeom prst="rect">
            <a:avLst/>
          </a:prstGeom>
          <a:noFill/>
          <a:ln>
            <a:noFill/>
          </a:ln>
        </p:spPr>
      </p:pic>
      <p:pic>
        <p:nvPicPr>
          <p:cNvPr id="289" name="Shape 289"/>
          <p:cNvPicPr preferRelativeResize="0"/>
          <p:nvPr/>
        </p:nvPicPr>
        <p:blipFill rotWithShape="1">
          <a:blip r:embed="rId5">
            <a:alphaModFix/>
          </a:blip>
          <a:srcRect b="0" l="0" r="70710" t="0"/>
          <a:stretch/>
        </p:blipFill>
        <p:spPr>
          <a:xfrm>
            <a:off x="143550" y="4668197"/>
            <a:ext cx="287850" cy="356597"/>
          </a:xfrm>
          <a:prstGeom prst="rect">
            <a:avLst/>
          </a:prstGeom>
          <a:noFill/>
          <a:ln>
            <a:noFill/>
          </a:ln>
        </p:spPr>
      </p:pic>
      <p:cxnSp>
        <p:nvCxnSpPr>
          <p:cNvPr id="290" name="Shape 290"/>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291" name="Shape 291"/>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Interface Incompatible</a:t>
            </a:r>
          </a:p>
        </p:txBody>
      </p:sp>
      <p:sp>
        <p:nvSpPr>
          <p:cNvPr id="292" name="Shape 292"/>
          <p:cNvSpPr txBox="1"/>
          <p:nvPr/>
        </p:nvSpPr>
        <p:spPr>
          <a:xfrm>
            <a:off x="3307425" y="2173450"/>
            <a:ext cx="3026400" cy="584400"/>
          </a:xfrm>
          <a:prstGeom prst="rect">
            <a:avLst/>
          </a:prstGeom>
          <a:noFill/>
          <a:ln>
            <a:noFill/>
          </a:ln>
        </p:spPr>
        <p:txBody>
          <a:bodyPr anchorCtr="0" anchor="t" bIns="91425" lIns="91425" rIns="91425" wrap="square" tIns="91425">
            <a:noAutofit/>
          </a:bodyPr>
          <a:lstStyle/>
          <a:p>
            <a:pPr lvl="0" rtl="0">
              <a:spcBef>
                <a:spcPts val="0"/>
              </a:spcBef>
              <a:buNone/>
            </a:pPr>
            <a:r>
              <a:rPr b="1" lang="en-GB" sz="1800">
                <a:solidFill>
                  <a:srgbClr val="434343"/>
                </a:solidFill>
                <a:latin typeface="Raleway"/>
                <a:ea typeface="Raleway"/>
                <a:cs typeface="Raleway"/>
                <a:sym typeface="Raleway"/>
              </a:rPr>
              <a:t>Interface Incompatible!</a:t>
            </a:r>
          </a:p>
          <a:p>
            <a:pPr lvl="0" rtl="0">
              <a:spcBef>
                <a:spcPts val="0"/>
              </a:spcBef>
              <a:buNone/>
            </a:pPr>
            <a:r>
              <a:t/>
            </a:r>
            <a:endParaRPr b="1" sz="1800">
              <a:solidFill>
                <a:srgbClr val="434343"/>
              </a:solidFill>
              <a:latin typeface="Raleway"/>
              <a:ea typeface="Raleway"/>
              <a:cs typeface="Raleway"/>
              <a:sym typeface="Raleway"/>
            </a:endParaRPr>
          </a:p>
        </p:txBody>
      </p:sp>
      <p:pic>
        <p:nvPicPr>
          <p:cNvPr id="293" name="Shape 293"/>
          <p:cNvPicPr preferRelativeResize="0"/>
          <p:nvPr/>
        </p:nvPicPr>
        <p:blipFill>
          <a:blip r:embed="rId6">
            <a:alphaModFix/>
          </a:blip>
          <a:stretch>
            <a:fillRect/>
          </a:stretch>
        </p:blipFill>
        <p:spPr>
          <a:xfrm>
            <a:off x="870876" y="2757850"/>
            <a:ext cx="3263934" cy="2266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Shape 298"/>
          <p:cNvPicPr preferRelativeResize="0"/>
          <p:nvPr/>
        </p:nvPicPr>
        <p:blipFill rotWithShape="1">
          <a:blip r:embed="rId3">
            <a:alphaModFix/>
          </a:blip>
          <a:srcRect b="9838" l="37210" r="34058" t="9320"/>
          <a:stretch/>
        </p:blipFill>
        <p:spPr>
          <a:xfrm>
            <a:off x="6089100" y="438150"/>
            <a:ext cx="2056150" cy="3615831"/>
          </a:xfrm>
          <a:prstGeom prst="rect">
            <a:avLst/>
          </a:prstGeom>
          <a:noFill/>
          <a:ln>
            <a:noFill/>
          </a:ln>
        </p:spPr>
      </p:pic>
      <p:pic>
        <p:nvPicPr>
          <p:cNvPr descr="Logo Aditi.jpg" id="299" name="Shape 299"/>
          <p:cNvPicPr preferRelativeResize="0"/>
          <p:nvPr/>
        </p:nvPicPr>
        <p:blipFill>
          <a:blip r:embed="rId4">
            <a:alphaModFix/>
          </a:blip>
          <a:stretch>
            <a:fillRect/>
          </a:stretch>
        </p:blipFill>
        <p:spPr>
          <a:xfrm>
            <a:off x="8694775" y="4716150"/>
            <a:ext cx="287850" cy="308650"/>
          </a:xfrm>
          <a:prstGeom prst="rect">
            <a:avLst/>
          </a:prstGeom>
          <a:noFill/>
          <a:ln>
            <a:noFill/>
          </a:ln>
        </p:spPr>
      </p:pic>
      <p:pic>
        <p:nvPicPr>
          <p:cNvPr id="300" name="Shape 300"/>
          <p:cNvPicPr preferRelativeResize="0"/>
          <p:nvPr/>
        </p:nvPicPr>
        <p:blipFill rotWithShape="1">
          <a:blip r:embed="rId5">
            <a:alphaModFix/>
          </a:blip>
          <a:srcRect b="0" l="0" r="70710" t="0"/>
          <a:stretch/>
        </p:blipFill>
        <p:spPr>
          <a:xfrm>
            <a:off x="143550" y="4668197"/>
            <a:ext cx="287850" cy="356597"/>
          </a:xfrm>
          <a:prstGeom prst="rect">
            <a:avLst/>
          </a:prstGeom>
          <a:noFill/>
          <a:ln>
            <a:noFill/>
          </a:ln>
        </p:spPr>
      </p:pic>
      <p:cxnSp>
        <p:nvCxnSpPr>
          <p:cNvPr id="301" name="Shape 301"/>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302" name="Shape 302"/>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Interface Incompatible</a:t>
            </a:r>
          </a:p>
        </p:txBody>
      </p:sp>
      <p:sp>
        <p:nvSpPr>
          <p:cNvPr id="303" name="Shape 303"/>
          <p:cNvSpPr txBox="1"/>
          <p:nvPr/>
        </p:nvSpPr>
        <p:spPr>
          <a:xfrm>
            <a:off x="3050150" y="2228175"/>
            <a:ext cx="2973900" cy="584400"/>
          </a:xfrm>
          <a:prstGeom prst="rect">
            <a:avLst/>
          </a:prstGeom>
          <a:noFill/>
          <a:ln>
            <a:noFill/>
          </a:ln>
        </p:spPr>
        <p:txBody>
          <a:bodyPr anchorCtr="0" anchor="t" bIns="91425" lIns="91425" rIns="91425" wrap="square" tIns="91425">
            <a:noAutofit/>
          </a:bodyPr>
          <a:lstStyle/>
          <a:p>
            <a:pPr lvl="0" rtl="0">
              <a:spcBef>
                <a:spcPts val="0"/>
              </a:spcBef>
              <a:buNone/>
            </a:pPr>
            <a:r>
              <a:rPr b="1" lang="en-GB" sz="1800">
                <a:solidFill>
                  <a:srgbClr val="434343"/>
                </a:solidFill>
                <a:latin typeface="Raleway"/>
                <a:ea typeface="Raleway"/>
                <a:cs typeface="Raleway"/>
                <a:sym typeface="Raleway"/>
              </a:rPr>
              <a:t>Interface Incompatible??</a:t>
            </a:r>
          </a:p>
          <a:p>
            <a:pPr lvl="0" rtl="0">
              <a:spcBef>
                <a:spcPts val="0"/>
              </a:spcBef>
              <a:buNone/>
            </a:pPr>
            <a:r>
              <a:t/>
            </a:r>
            <a:endParaRPr b="1" sz="1800">
              <a:solidFill>
                <a:srgbClr val="434343"/>
              </a:solidFill>
              <a:latin typeface="Raleway"/>
              <a:ea typeface="Raleway"/>
              <a:cs typeface="Raleway"/>
              <a:sym typeface="Raleway"/>
            </a:endParaRPr>
          </a:p>
        </p:txBody>
      </p:sp>
      <p:pic>
        <p:nvPicPr>
          <p:cNvPr id="304" name="Shape 304"/>
          <p:cNvPicPr preferRelativeResize="0"/>
          <p:nvPr/>
        </p:nvPicPr>
        <p:blipFill>
          <a:blip r:embed="rId6">
            <a:alphaModFix/>
          </a:blip>
          <a:stretch>
            <a:fillRect/>
          </a:stretch>
        </p:blipFill>
        <p:spPr>
          <a:xfrm>
            <a:off x="742401" y="2943950"/>
            <a:ext cx="3696748" cy="208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descr="Logo Aditi.jpg" id="309" name="Shape 309"/>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310" name="Shape 310"/>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311" name="Shape 311"/>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312" name="Shape 312"/>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Assistive Technologies</a:t>
            </a:r>
          </a:p>
        </p:txBody>
      </p:sp>
      <p:pic>
        <p:nvPicPr>
          <p:cNvPr id="313" name="Shape 313"/>
          <p:cNvPicPr preferRelativeResize="0"/>
          <p:nvPr/>
        </p:nvPicPr>
        <p:blipFill rotWithShape="1">
          <a:blip r:embed="rId5">
            <a:alphaModFix/>
          </a:blip>
          <a:srcRect b="0" l="8659" r="0" t="1009"/>
          <a:stretch/>
        </p:blipFill>
        <p:spPr>
          <a:xfrm>
            <a:off x="988198" y="1106425"/>
            <a:ext cx="3690450" cy="3001925"/>
          </a:xfrm>
          <a:prstGeom prst="rect">
            <a:avLst/>
          </a:prstGeom>
          <a:noFill/>
          <a:ln>
            <a:noFill/>
          </a:ln>
        </p:spPr>
      </p:pic>
      <p:sp>
        <p:nvSpPr>
          <p:cNvPr id="314" name="Shape 314"/>
          <p:cNvSpPr txBox="1"/>
          <p:nvPr/>
        </p:nvSpPr>
        <p:spPr>
          <a:xfrm>
            <a:off x="988209" y="4108350"/>
            <a:ext cx="1650600" cy="418800"/>
          </a:xfrm>
          <a:prstGeom prst="rect">
            <a:avLst/>
          </a:prstGeom>
          <a:noFill/>
          <a:ln>
            <a:noFill/>
          </a:ln>
        </p:spPr>
        <p:txBody>
          <a:bodyPr anchorCtr="0" anchor="t" bIns="91425" lIns="91425" rIns="91425" wrap="square" tIns="91425">
            <a:noAutofit/>
          </a:bodyPr>
          <a:lstStyle/>
          <a:p>
            <a:pPr lvl="0" rtl="0">
              <a:spcBef>
                <a:spcPts val="0"/>
              </a:spcBef>
              <a:buNone/>
            </a:pPr>
            <a:r>
              <a:rPr lang="en-GB" sz="1800">
                <a:latin typeface="Helvetica Neue"/>
                <a:ea typeface="Helvetica Neue"/>
                <a:cs typeface="Helvetica Neue"/>
                <a:sym typeface="Helvetica Neue"/>
              </a:rPr>
              <a:t>Braille Touch</a:t>
            </a:r>
          </a:p>
        </p:txBody>
      </p:sp>
      <p:pic>
        <p:nvPicPr>
          <p:cNvPr id="315" name="Shape 315"/>
          <p:cNvPicPr preferRelativeResize="0"/>
          <p:nvPr/>
        </p:nvPicPr>
        <p:blipFill rotWithShape="1">
          <a:blip r:embed="rId6">
            <a:alphaModFix/>
          </a:blip>
          <a:srcRect b="3428" l="0" r="0" t="0"/>
          <a:stretch/>
        </p:blipFill>
        <p:spPr>
          <a:xfrm>
            <a:off x="4938723" y="1093800"/>
            <a:ext cx="3421644" cy="3014550"/>
          </a:xfrm>
          <a:prstGeom prst="rect">
            <a:avLst/>
          </a:prstGeom>
          <a:noFill/>
          <a:ln>
            <a:noFill/>
          </a:ln>
        </p:spPr>
      </p:pic>
      <p:sp>
        <p:nvSpPr>
          <p:cNvPr id="316" name="Shape 316"/>
          <p:cNvSpPr txBox="1"/>
          <p:nvPr/>
        </p:nvSpPr>
        <p:spPr>
          <a:xfrm>
            <a:off x="4878934" y="4108350"/>
            <a:ext cx="1650600" cy="418800"/>
          </a:xfrm>
          <a:prstGeom prst="rect">
            <a:avLst/>
          </a:prstGeom>
          <a:noFill/>
          <a:ln>
            <a:noFill/>
          </a:ln>
        </p:spPr>
        <p:txBody>
          <a:bodyPr anchorCtr="0" anchor="t" bIns="91425" lIns="91425" rIns="91425" wrap="square" tIns="91425">
            <a:noAutofit/>
          </a:bodyPr>
          <a:lstStyle/>
          <a:p>
            <a:pPr lvl="0" rtl="0">
              <a:spcBef>
                <a:spcPts val="0"/>
              </a:spcBef>
              <a:buNone/>
            </a:pPr>
            <a:r>
              <a:rPr lang="en-GB" sz="1800">
                <a:latin typeface="Helvetica Neue"/>
                <a:ea typeface="Helvetica Neue"/>
                <a:cs typeface="Helvetica Neue"/>
                <a:sym typeface="Helvetica Neue"/>
              </a:rPr>
              <a:t>Magnifier</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descr="Logo Aditi.jpg" id="321" name="Shape 321"/>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322" name="Shape 322"/>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323" name="Shape 323"/>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324" name="Shape 324"/>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Assistive Technologies</a:t>
            </a:r>
          </a:p>
        </p:txBody>
      </p:sp>
      <p:sp>
        <p:nvSpPr>
          <p:cNvPr id="325" name="Shape 325"/>
          <p:cNvSpPr txBox="1"/>
          <p:nvPr/>
        </p:nvSpPr>
        <p:spPr>
          <a:xfrm>
            <a:off x="1243088" y="4198525"/>
            <a:ext cx="3996000" cy="418800"/>
          </a:xfrm>
          <a:prstGeom prst="rect">
            <a:avLst/>
          </a:prstGeom>
          <a:noFill/>
          <a:ln>
            <a:noFill/>
          </a:ln>
        </p:spPr>
        <p:txBody>
          <a:bodyPr anchorCtr="0" anchor="t" bIns="91425" lIns="91425" rIns="91425" wrap="square" tIns="91425">
            <a:noAutofit/>
          </a:bodyPr>
          <a:lstStyle/>
          <a:p>
            <a:pPr lvl="0" rtl="0">
              <a:spcBef>
                <a:spcPts val="0"/>
              </a:spcBef>
              <a:buNone/>
            </a:pPr>
            <a:r>
              <a:rPr lang="en-GB" sz="1800">
                <a:latin typeface="Helvetica Neue"/>
                <a:ea typeface="Helvetica Neue"/>
                <a:cs typeface="Helvetica Neue"/>
                <a:sym typeface="Helvetica Neue"/>
              </a:rPr>
              <a:t>Refreshable Braille Touch</a:t>
            </a:r>
          </a:p>
        </p:txBody>
      </p:sp>
      <p:pic>
        <p:nvPicPr>
          <p:cNvPr id="326" name="Shape 326"/>
          <p:cNvPicPr preferRelativeResize="0"/>
          <p:nvPr/>
        </p:nvPicPr>
        <p:blipFill>
          <a:blip r:embed="rId5">
            <a:alphaModFix/>
          </a:blip>
          <a:stretch>
            <a:fillRect/>
          </a:stretch>
        </p:blipFill>
        <p:spPr>
          <a:xfrm>
            <a:off x="1243100" y="885163"/>
            <a:ext cx="6657802" cy="3184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descr="Logo Aditi.jpg" id="331" name="Shape 331"/>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332" name="Shape 332"/>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333" name="Shape 333"/>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334" name="Shape 334"/>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Assistive Technologies</a:t>
            </a:r>
          </a:p>
        </p:txBody>
      </p:sp>
      <p:pic>
        <p:nvPicPr>
          <p:cNvPr id="335" name="Shape 335"/>
          <p:cNvPicPr preferRelativeResize="0"/>
          <p:nvPr/>
        </p:nvPicPr>
        <p:blipFill>
          <a:blip r:embed="rId5">
            <a:alphaModFix/>
          </a:blip>
          <a:stretch>
            <a:fillRect/>
          </a:stretch>
        </p:blipFill>
        <p:spPr>
          <a:xfrm>
            <a:off x="5673500" y="518263"/>
            <a:ext cx="2504725" cy="4452826"/>
          </a:xfrm>
          <a:prstGeom prst="rect">
            <a:avLst/>
          </a:prstGeom>
          <a:noFill/>
          <a:ln>
            <a:noFill/>
          </a:ln>
        </p:spPr>
      </p:pic>
      <p:sp>
        <p:nvSpPr>
          <p:cNvPr id="336" name="Shape 336"/>
          <p:cNvSpPr txBox="1"/>
          <p:nvPr/>
        </p:nvSpPr>
        <p:spPr>
          <a:xfrm>
            <a:off x="386575" y="1097850"/>
            <a:ext cx="3607800" cy="532200"/>
          </a:xfrm>
          <a:prstGeom prst="rect">
            <a:avLst/>
          </a:prstGeom>
          <a:noFill/>
          <a:ln>
            <a:noFill/>
          </a:ln>
        </p:spPr>
        <p:txBody>
          <a:bodyPr anchorCtr="0" anchor="t" bIns="91425" lIns="91425" rIns="91425" wrap="square" tIns="91425">
            <a:noAutofit/>
          </a:bodyPr>
          <a:lstStyle/>
          <a:p>
            <a:pPr lvl="0" rtl="0">
              <a:spcBef>
                <a:spcPts val="0"/>
              </a:spcBef>
              <a:buNone/>
            </a:pPr>
            <a:r>
              <a:rPr b="1" lang="en-GB" sz="1800">
                <a:solidFill>
                  <a:srgbClr val="434343"/>
                </a:solidFill>
                <a:latin typeface="Helvetica Neue"/>
                <a:ea typeface="Helvetica Neue"/>
                <a:cs typeface="Helvetica Neue"/>
                <a:sym typeface="Helvetica Neue"/>
              </a:rPr>
              <a:t>Text to Speech</a:t>
            </a:r>
          </a:p>
          <a:p>
            <a:pPr indent="0" lvl="0" marL="457200" rtl="0">
              <a:spcBef>
                <a:spcPts val="0"/>
              </a:spcBef>
              <a:buNone/>
            </a:pPr>
            <a:r>
              <a:t/>
            </a:r>
            <a:endParaRPr i="1" sz="1800">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descr="Logo Aditi.jpg" id="341" name="Shape 341"/>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342" name="Shape 342"/>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343" name="Shape 343"/>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344" name="Shape 344"/>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Assistive Technologies</a:t>
            </a:r>
          </a:p>
        </p:txBody>
      </p:sp>
      <p:pic>
        <p:nvPicPr>
          <p:cNvPr id="345" name="Shape 345"/>
          <p:cNvPicPr preferRelativeResize="0"/>
          <p:nvPr/>
        </p:nvPicPr>
        <p:blipFill>
          <a:blip r:embed="rId5">
            <a:alphaModFix/>
          </a:blip>
          <a:stretch>
            <a:fillRect/>
          </a:stretch>
        </p:blipFill>
        <p:spPr>
          <a:xfrm>
            <a:off x="5673500" y="518263"/>
            <a:ext cx="2504725" cy="4452826"/>
          </a:xfrm>
          <a:prstGeom prst="rect">
            <a:avLst/>
          </a:prstGeom>
          <a:noFill/>
          <a:ln>
            <a:noFill/>
          </a:ln>
        </p:spPr>
      </p:pic>
      <p:sp>
        <p:nvSpPr>
          <p:cNvPr id="346" name="Shape 346"/>
          <p:cNvSpPr txBox="1"/>
          <p:nvPr/>
        </p:nvSpPr>
        <p:spPr>
          <a:xfrm>
            <a:off x="386575" y="1097850"/>
            <a:ext cx="4531500" cy="1737000"/>
          </a:xfrm>
          <a:prstGeom prst="rect">
            <a:avLst/>
          </a:prstGeom>
          <a:noFill/>
          <a:ln>
            <a:noFill/>
          </a:ln>
        </p:spPr>
        <p:txBody>
          <a:bodyPr anchorCtr="0" anchor="t" bIns="91425" lIns="91425" rIns="91425" wrap="square" tIns="91425">
            <a:noAutofit/>
          </a:bodyPr>
          <a:lstStyle/>
          <a:p>
            <a:pPr lvl="0">
              <a:spcBef>
                <a:spcPts val="0"/>
              </a:spcBef>
              <a:buNone/>
            </a:pPr>
            <a:r>
              <a:rPr b="1" lang="en-GB" sz="1800">
                <a:solidFill>
                  <a:srgbClr val="434343"/>
                </a:solidFill>
                <a:latin typeface="Helvetica Neue"/>
                <a:ea typeface="Helvetica Neue"/>
                <a:cs typeface="Helvetica Neue"/>
                <a:sym typeface="Helvetica Neue"/>
              </a:rPr>
              <a:t>Text to Speech </a:t>
            </a:r>
            <a:r>
              <a:rPr lang="en-GB" sz="1800">
                <a:solidFill>
                  <a:srgbClr val="434343"/>
                </a:solidFill>
                <a:latin typeface="Helvetica Neue"/>
                <a:ea typeface="Helvetica Neue"/>
                <a:cs typeface="Helvetica Neue"/>
                <a:sym typeface="Helvetica Neue"/>
              </a:rPr>
              <a:t>(Voice over/Talkback)</a:t>
            </a:r>
          </a:p>
          <a:p>
            <a:pPr indent="-69850" lvl="0" marL="457200" rtl="0">
              <a:spcBef>
                <a:spcPts val="0"/>
              </a:spcBef>
              <a:buClr>
                <a:schemeClr val="dk1"/>
              </a:buClr>
              <a:buSzPct val="61111"/>
              <a:buFont typeface="Arial"/>
              <a:buNone/>
            </a:pPr>
            <a:r>
              <a:rPr lang="en-GB" sz="1800">
                <a:solidFill>
                  <a:schemeClr val="dk1"/>
                </a:solidFill>
                <a:latin typeface="Helvetica Neue"/>
                <a:ea typeface="Helvetica Neue"/>
                <a:cs typeface="Helvetica Neue"/>
                <a:sym typeface="Helvetica Neue"/>
              </a:rPr>
              <a:t>Reads everything that is selected on the screen aloud </a:t>
            </a:r>
          </a:p>
          <a:p>
            <a:pPr lvl="0">
              <a:spcBef>
                <a:spcPts val="0"/>
              </a:spcBef>
              <a:buClr>
                <a:schemeClr val="dk1"/>
              </a:buClr>
              <a:buSzPct val="61111"/>
              <a:buFont typeface="Arial"/>
              <a:buNone/>
            </a:pPr>
            <a:r>
              <a:t/>
            </a:r>
            <a:endParaRPr i="1" sz="1800">
              <a:solidFill>
                <a:schemeClr val="dk1"/>
              </a:solidFill>
              <a:latin typeface="Helvetica Neue"/>
              <a:ea typeface="Helvetica Neue"/>
              <a:cs typeface="Helvetica Neue"/>
              <a:sym typeface="Helvetica Neue"/>
            </a:endParaRPr>
          </a:p>
          <a:p>
            <a:pPr lvl="0" rtl="0">
              <a:spcBef>
                <a:spcPts val="0"/>
              </a:spcBef>
              <a:buNone/>
            </a:pPr>
            <a:r>
              <a:t/>
            </a:r>
            <a:endParaRPr b="1" sz="1800">
              <a:solidFill>
                <a:srgbClr val="434343"/>
              </a:solidFill>
              <a:latin typeface="Helvetica Neue"/>
              <a:ea typeface="Helvetica Neue"/>
              <a:cs typeface="Helvetica Neue"/>
              <a:sym typeface="Helvetica Neue"/>
            </a:endParaRPr>
          </a:p>
          <a:p>
            <a:pPr indent="0" lvl="0" marL="457200" rtl="0">
              <a:spcBef>
                <a:spcPts val="0"/>
              </a:spcBef>
              <a:buNone/>
            </a:pPr>
            <a:r>
              <a:t/>
            </a:r>
            <a:endParaRPr i="1" sz="1800">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descr="Logo Aditi.jpg" id="351" name="Shape 351"/>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352" name="Shape 352"/>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353" name="Shape 353"/>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354" name="Shape 354"/>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Assistive Technologies</a:t>
            </a:r>
          </a:p>
        </p:txBody>
      </p:sp>
      <p:pic>
        <p:nvPicPr>
          <p:cNvPr id="355" name="Shape 355"/>
          <p:cNvPicPr preferRelativeResize="0"/>
          <p:nvPr/>
        </p:nvPicPr>
        <p:blipFill>
          <a:blip r:embed="rId5">
            <a:alphaModFix/>
          </a:blip>
          <a:stretch>
            <a:fillRect/>
          </a:stretch>
        </p:blipFill>
        <p:spPr>
          <a:xfrm>
            <a:off x="5673500" y="518263"/>
            <a:ext cx="2504725" cy="4452826"/>
          </a:xfrm>
          <a:prstGeom prst="rect">
            <a:avLst/>
          </a:prstGeom>
          <a:noFill/>
          <a:ln>
            <a:noFill/>
          </a:ln>
        </p:spPr>
      </p:pic>
      <p:sp>
        <p:nvSpPr>
          <p:cNvPr id="356" name="Shape 356"/>
          <p:cNvSpPr txBox="1"/>
          <p:nvPr/>
        </p:nvSpPr>
        <p:spPr>
          <a:xfrm>
            <a:off x="386575" y="1097850"/>
            <a:ext cx="4531500" cy="1737000"/>
          </a:xfrm>
          <a:prstGeom prst="rect">
            <a:avLst/>
          </a:prstGeom>
          <a:noFill/>
          <a:ln>
            <a:noFill/>
          </a:ln>
        </p:spPr>
        <p:txBody>
          <a:bodyPr anchorCtr="0" anchor="t" bIns="91425" lIns="91425" rIns="91425" wrap="square" tIns="91425">
            <a:noAutofit/>
          </a:bodyPr>
          <a:lstStyle/>
          <a:p>
            <a:pPr lvl="0" rtl="0">
              <a:spcBef>
                <a:spcPts val="0"/>
              </a:spcBef>
              <a:buNone/>
            </a:pPr>
            <a:r>
              <a:rPr b="1" lang="en-GB" sz="1800">
                <a:solidFill>
                  <a:srgbClr val="434343"/>
                </a:solidFill>
                <a:latin typeface="Helvetica Neue"/>
                <a:ea typeface="Helvetica Neue"/>
                <a:cs typeface="Helvetica Neue"/>
                <a:sym typeface="Helvetica Neue"/>
              </a:rPr>
              <a:t>Text to Speech </a:t>
            </a:r>
            <a:r>
              <a:rPr lang="en-GB" sz="1800">
                <a:solidFill>
                  <a:srgbClr val="434343"/>
                </a:solidFill>
                <a:latin typeface="Helvetica Neue"/>
                <a:ea typeface="Helvetica Neue"/>
                <a:cs typeface="Helvetica Neue"/>
                <a:sym typeface="Helvetica Neue"/>
              </a:rPr>
              <a:t>(Voice over/Talkback)</a:t>
            </a:r>
          </a:p>
          <a:p>
            <a:pPr indent="0" lvl="0" marL="457200" rtl="0">
              <a:spcBef>
                <a:spcPts val="0"/>
              </a:spcBef>
              <a:buNone/>
            </a:pPr>
            <a:r>
              <a:rPr lang="en-GB" sz="1800">
                <a:solidFill>
                  <a:schemeClr val="dk1"/>
                </a:solidFill>
                <a:latin typeface="Helvetica Neue"/>
                <a:ea typeface="Helvetica Neue"/>
                <a:cs typeface="Helvetica Neue"/>
                <a:sym typeface="Helvetica Neue"/>
              </a:rPr>
              <a:t>Reads everything that is selected on the screen aloud </a:t>
            </a:r>
          </a:p>
          <a:p>
            <a:pPr lvl="0" rtl="0">
              <a:spcBef>
                <a:spcPts val="0"/>
              </a:spcBef>
              <a:buNone/>
            </a:pPr>
            <a:r>
              <a:t/>
            </a:r>
            <a:endParaRPr i="1" sz="1800">
              <a:solidFill>
                <a:schemeClr val="dk1"/>
              </a:solidFill>
              <a:latin typeface="Helvetica Neue"/>
              <a:ea typeface="Helvetica Neue"/>
              <a:cs typeface="Helvetica Neue"/>
              <a:sym typeface="Helvetica Neue"/>
            </a:endParaRPr>
          </a:p>
          <a:p>
            <a:pPr lvl="0" rtl="0">
              <a:spcBef>
                <a:spcPts val="0"/>
              </a:spcBef>
              <a:buNone/>
            </a:pPr>
            <a:r>
              <a:t/>
            </a:r>
            <a:endParaRPr b="1" sz="1800">
              <a:solidFill>
                <a:srgbClr val="434343"/>
              </a:solidFill>
              <a:latin typeface="Helvetica Neue"/>
              <a:ea typeface="Helvetica Neue"/>
              <a:cs typeface="Helvetica Neue"/>
              <a:sym typeface="Helvetica Neue"/>
            </a:endParaRPr>
          </a:p>
          <a:p>
            <a:pPr indent="0" lvl="0" marL="457200" rtl="0">
              <a:spcBef>
                <a:spcPts val="0"/>
              </a:spcBef>
              <a:buNone/>
            </a:pPr>
            <a:r>
              <a:t/>
            </a:r>
            <a:endParaRPr i="1" sz="1800">
              <a:latin typeface="Helvetica Neue"/>
              <a:ea typeface="Helvetica Neue"/>
              <a:cs typeface="Helvetica Neue"/>
              <a:sym typeface="Helvetica Neue"/>
            </a:endParaRPr>
          </a:p>
        </p:txBody>
      </p:sp>
      <p:sp>
        <p:nvSpPr>
          <p:cNvPr id="357" name="Shape 357"/>
          <p:cNvSpPr txBox="1"/>
          <p:nvPr/>
        </p:nvSpPr>
        <p:spPr>
          <a:xfrm>
            <a:off x="348150" y="2136850"/>
            <a:ext cx="3000000" cy="2020800"/>
          </a:xfrm>
          <a:prstGeom prst="rect">
            <a:avLst/>
          </a:prstGeom>
          <a:noFill/>
          <a:ln>
            <a:noFill/>
          </a:ln>
        </p:spPr>
        <p:txBody>
          <a:bodyPr anchorCtr="0" anchor="ctr" bIns="91425" lIns="91425" rIns="91425" wrap="square" tIns="91425">
            <a:noAutofit/>
          </a:bodyPr>
          <a:lstStyle/>
          <a:p>
            <a:pPr indent="-342900" lvl="0" marL="457200" rtl="0">
              <a:spcBef>
                <a:spcPts val="0"/>
              </a:spcBef>
              <a:buClr>
                <a:schemeClr val="dk1"/>
              </a:buClr>
              <a:buSzPct val="100000"/>
              <a:buFont typeface="Helvetica Neue"/>
              <a:buChar char="●"/>
            </a:pPr>
            <a:r>
              <a:rPr lang="en-GB" sz="1800">
                <a:solidFill>
                  <a:schemeClr val="dk1"/>
                </a:solidFill>
                <a:latin typeface="Helvetica Neue"/>
                <a:ea typeface="Helvetica Neue"/>
                <a:cs typeface="Helvetica Neue"/>
                <a:sym typeface="Helvetica Neue"/>
              </a:rPr>
              <a:t>Sequential Navigation (Swipe to know, double tap to open)</a:t>
            </a:r>
          </a:p>
          <a:p>
            <a:pPr indent="-342900" lvl="0" marL="457200" rtl="0">
              <a:spcBef>
                <a:spcPts val="0"/>
              </a:spcBef>
              <a:buClr>
                <a:schemeClr val="dk1"/>
              </a:buClr>
              <a:buSzPct val="100000"/>
              <a:buFont typeface="Helvetica Neue"/>
              <a:buChar char="●"/>
            </a:pPr>
            <a:r>
              <a:rPr lang="en-GB" sz="1800">
                <a:solidFill>
                  <a:schemeClr val="dk1"/>
                </a:solidFill>
                <a:latin typeface="Helvetica Neue"/>
                <a:ea typeface="Helvetica Neue"/>
                <a:cs typeface="Helvetica Neue"/>
                <a:sym typeface="Helvetica Neue"/>
              </a:rPr>
              <a:t>Gestures</a:t>
            </a:r>
          </a:p>
          <a:p>
            <a:pPr indent="-342900" lvl="0" marL="457200" rtl="0">
              <a:spcBef>
                <a:spcPts val="0"/>
              </a:spcBef>
              <a:buClr>
                <a:schemeClr val="dk1"/>
              </a:buClr>
              <a:buSzPct val="100000"/>
              <a:buFont typeface="Helvetica Neue"/>
              <a:buChar char="●"/>
            </a:pPr>
            <a:r>
              <a:rPr lang="en-GB" sz="1800">
                <a:solidFill>
                  <a:schemeClr val="dk1"/>
                </a:solidFill>
                <a:latin typeface="Helvetica Neue"/>
                <a:ea typeface="Helvetica Neue"/>
                <a:cs typeface="Helvetica Neue"/>
                <a:sym typeface="Helvetica Neue"/>
              </a:rPr>
              <a:t>Audio cues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pic>
        <p:nvPicPr>
          <p:cNvPr descr="Logo Aditi.jpg" id="362" name="Shape 362"/>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363" name="Shape 363"/>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364" name="Shape 364"/>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365" name="Shape 365"/>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Talk Back/ Voice Over</a:t>
            </a:r>
          </a:p>
        </p:txBody>
      </p:sp>
      <p:sp>
        <p:nvSpPr>
          <p:cNvPr id="366" name="Shape 366"/>
          <p:cNvSpPr txBox="1"/>
          <p:nvPr/>
        </p:nvSpPr>
        <p:spPr>
          <a:xfrm>
            <a:off x="3542550" y="2279550"/>
            <a:ext cx="2556600" cy="5844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Amazing!!! Right??</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pic>
        <p:nvPicPr>
          <p:cNvPr descr="Logo Aditi.jpg" id="371" name="Shape 371"/>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372" name="Shape 372"/>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373" name="Shape 373"/>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374" name="Shape 374"/>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Talk Back/ Voice Over</a:t>
            </a:r>
          </a:p>
        </p:txBody>
      </p:sp>
      <p:sp>
        <p:nvSpPr>
          <p:cNvPr id="375" name="Shape 375"/>
          <p:cNvSpPr txBox="1"/>
          <p:nvPr/>
        </p:nvSpPr>
        <p:spPr>
          <a:xfrm>
            <a:off x="3542550" y="2279550"/>
            <a:ext cx="2696100" cy="1027800"/>
          </a:xfrm>
          <a:prstGeom prst="rect">
            <a:avLst/>
          </a:prstGeom>
          <a:noFill/>
          <a:ln>
            <a:noFill/>
          </a:ln>
        </p:spPr>
        <p:txBody>
          <a:bodyPr anchorCtr="0" anchor="t" bIns="91425" lIns="91425" rIns="91425" wrap="square" tIns="91425">
            <a:noAutofit/>
          </a:bodyPr>
          <a:lstStyle/>
          <a:p>
            <a:pPr lvl="0">
              <a:spcBef>
                <a:spcPts val="0"/>
              </a:spcBef>
              <a:buNone/>
            </a:pPr>
            <a:r>
              <a:rPr lang="en-GB" sz="1800">
                <a:solidFill>
                  <a:srgbClr val="434343"/>
                </a:solidFill>
                <a:latin typeface="Raleway"/>
                <a:ea typeface="Raleway"/>
                <a:cs typeface="Raleway"/>
                <a:sym typeface="Raleway"/>
              </a:rPr>
              <a:t>Amazing!!! Right??</a:t>
            </a:r>
          </a:p>
          <a:p>
            <a:pPr lvl="0" rtl="0">
              <a:spcBef>
                <a:spcPts val="0"/>
              </a:spcBef>
              <a:buNone/>
            </a:pPr>
            <a:r>
              <a:rPr lang="en-GB" sz="1800">
                <a:solidFill>
                  <a:srgbClr val="434343"/>
                </a:solidFill>
                <a:latin typeface="Raleway"/>
                <a:ea typeface="Raleway"/>
                <a:cs typeface="Raleway"/>
                <a:sym typeface="Raleway"/>
              </a:rPr>
              <a:t>Well, let’s find out</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descr="Logo Aditi.jpg" id="72" name="Shape 72"/>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73" name="Shape 73"/>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74" name="Shape 74"/>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75" name="Shape 75"/>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Evolution of Mobile phones</a:t>
            </a:r>
          </a:p>
        </p:txBody>
      </p:sp>
      <p:pic>
        <p:nvPicPr>
          <p:cNvPr id="76" name="Shape 76"/>
          <p:cNvPicPr preferRelativeResize="0"/>
          <p:nvPr/>
        </p:nvPicPr>
        <p:blipFill>
          <a:blip r:embed="rId5">
            <a:alphaModFix/>
          </a:blip>
          <a:stretch>
            <a:fillRect/>
          </a:stretch>
        </p:blipFill>
        <p:spPr>
          <a:xfrm>
            <a:off x="933006" y="1621636"/>
            <a:ext cx="1794300" cy="2359489"/>
          </a:xfrm>
          <a:prstGeom prst="rect">
            <a:avLst/>
          </a:prstGeom>
          <a:noFill/>
          <a:ln>
            <a:noFill/>
          </a:ln>
        </p:spPr>
      </p:pic>
      <p:sp>
        <p:nvSpPr>
          <p:cNvPr id="77" name="Shape 77"/>
          <p:cNvSpPr txBox="1"/>
          <p:nvPr/>
        </p:nvSpPr>
        <p:spPr>
          <a:xfrm>
            <a:off x="6028675" y="4374850"/>
            <a:ext cx="1232100" cy="4938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To this 2017</a:t>
            </a:r>
          </a:p>
        </p:txBody>
      </p:sp>
      <p:pic>
        <p:nvPicPr>
          <p:cNvPr id="78" name="Shape 78"/>
          <p:cNvPicPr preferRelativeResize="0"/>
          <p:nvPr/>
        </p:nvPicPr>
        <p:blipFill>
          <a:blip r:embed="rId6">
            <a:alphaModFix/>
          </a:blip>
          <a:stretch>
            <a:fillRect/>
          </a:stretch>
        </p:blipFill>
        <p:spPr>
          <a:xfrm>
            <a:off x="5055375" y="507163"/>
            <a:ext cx="2839301" cy="3798674"/>
          </a:xfrm>
          <a:prstGeom prst="rect">
            <a:avLst/>
          </a:prstGeom>
          <a:noFill/>
          <a:ln>
            <a:noFill/>
          </a:ln>
        </p:spPr>
      </p:pic>
      <p:sp>
        <p:nvSpPr>
          <p:cNvPr id="79" name="Shape 79"/>
          <p:cNvSpPr txBox="1"/>
          <p:nvPr/>
        </p:nvSpPr>
        <p:spPr>
          <a:xfrm>
            <a:off x="933006" y="4374850"/>
            <a:ext cx="1794300" cy="4938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From this in 2003</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pic>
        <p:nvPicPr>
          <p:cNvPr descr="Logo Aditi.jpg" id="380" name="Shape 380"/>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381" name="Shape 381"/>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382" name="Shape 382"/>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383" name="Shape 383"/>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Let’s Explore</a:t>
            </a:r>
          </a:p>
        </p:txBody>
      </p:sp>
      <p:sp>
        <p:nvSpPr>
          <p:cNvPr id="384" name="Shape 384"/>
          <p:cNvSpPr txBox="1"/>
          <p:nvPr/>
        </p:nvSpPr>
        <p:spPr>
          <a:xfrm>
            <a:off x="2222775" y="1186350"/>
            <a:ext cx="4241400" cy="585300"/>
          </a:xfrm>
          <a:prstGeom prst="rect">
            <a:avLst/>
          </a:prstGeom>
          <a:noFill/>
          <a:ln>
            <a:noFill/>
          </a:ln>
        </p:spPr>
        <p:txBody>
          <a:bodyPr anchorCtr="0" anchor="t" bIns="91425" lIns="91425" rIns="91425" wrap="square" tIns="91425">
            <a:noAutofit/>
          </a:bodyPr>
          <a:lstStyle/>
          <a:p>
            <a:pPr indent="-342900" lvl="0" marL="457200" rtl="0">
              <a:spcBef>
                <a:spcPts val="0"/>
              </a:spcBef>
              <a:buClr>
                <a:srgbClr val="434343"/>
              </a:buClr>
              <a:buSzPct val="100000"/>
              <a:buFont typeface="Raleway"/>
              <a:buAutoNum type="arabicPeriod"/>
            </a:pPr>
            <a:r>
              <a:rPr lang="en-GB" sz="1800">
                <a:solidFill>
                  <a:srgbClr val="434343"/>
                </a:solidFill>
                <a:latin typeface="Raleway"/>
                <a:ea typeface="Raleway"/>
                <a:cs typeface="Raleway"/>
                <a:sym typeface="Raleway"/>
              </a:rPr>
              <a:t>Please turn on your accessibility</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pic>
        <p:nvPicPr>
          <p:cNvPr descr="Logo Aditi.jpg" id="389" name="Shape 389"/>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390" name="Shape 390"/>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391" name="Shape 391"/>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392" name="Shape 392"/>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Let’s Explore</a:t>
            </a:r>
          </a:p>
        </p:txBody>
      </p:sp>
      <p:sp>
        <p:nvSpPr>
          <p:cNvPr id="393" name="Shape 393"/>
          <p:cNvSpPr txBox="1"/>
          <p:nvPr/>
        </p:nvSpPr>
        <p:spPr>
          <a:xfrm>
            <a:off x="2222775" y="1186350"/>
            <a:ext cx="4241400" cy="585300"/>
          </a:xfrm>
          <a:prstGeom prst="rect">
            <a:avLst/>
          </a:prstGeom>
          <a:noFill/>
          <a:ln>
            <a:noFill/>
          </a:ln>
        </p:spPr>
        <p:txBody>
          <a:bodyPr anchorCtr="0" anchor="t" bIns="91425" lIns="91425" rIns="91425" wrap="square" tIns="91425">
            <a:noAutofit/>
          </a:bodyPr>
          <a:lstStyle/>
          <a:p>
            <a:pPr indent="-342900" lvl="0" marL="457200" rtl="0">
              <a:spcBef>
                <a:spcPts val="0"/>
              </a:spcBef>
              <a:buClr>
                <a:srgbClr val="434343"/>
              </a:buClr>
              <a:buSzPct val="100000"/>
              <a:buFont typeface="Raleway"/>
              <a:buAutoNum type="arabicPeriod"/>
            </a:pPr>
            <a:r>
              <a:rPr lang="en-GB" sz="1800">
                <a:solidFill>
                  <a:srgbClr val="434343"/>
                </a:solidFill>
                <a:latin typeface="Raleway"/>
                <a:ea typeface="Raleway"/>
                <a:cs typeface="Raleway"/>
                <a:sym typeface="Raleway"/>
              </a:rPr>
              <a:t>Please turn on your accessibility</a:t>
            </a:r>
          </a:p>
          <a:p>
            <a:pPr lvl="0" rtl="0">
              <a:spcBef>
                <a:spcPts val="0"/>
              </a:spcBef>
              <a:buNone/>
            </a:pPr>
            <a:r>
              <a:t/>
            </a:r>
            <a:endParaRPr b="1" sz="1800">
              <a:solidFill>
                <a:srgbClr val="434343"/>
              </a:solidFill>
              <a:latin typeface="Raleway"/>
              <a:ea typeface="Raleway"/>
              <a:cs typeface="Raleway"/>
              <a:sym typeface="Raleway"/>
            </a:endParaRPr>
          </a:p>
        </p:txBody>
      </p:sp>
      <p:sp>
        <p:nvSpPr>
          <p:cNvPr id="394" name="Shape 394"/>
          <p:cNvSpPr txBox="1"/>
          <p:nvPr/>
        </p:nvSpPr>
        <p:spPr>
          <a:xfrm>
            <a:off x="431400" y="2001475"/>
            <a:ext cx="3702600" cy="1434600"/>
          </a:xfrm>
          <a:prstGeom prst="rect">
            <a:avLst/>
          </a:prstGeom>
          <a:noFill/>
          <a:ln>
            <a:noFill/>
          </a:ln>
        </p:spPr>
        <p:txBody>
          <a:bodyPr anchorCtr="0" anchor="t" bIns="91425" lIns="91425" rIns="91425" wrap="square" tIns="91425">
            <a:noAutofit/>
          </a:bodyPr>
          <a:lstStyle/>
          <a:p>
            <a:pPr lvl="0">
              <a:spcBef>
                <a:spcPts val="0"/>
              </a:spcBef>
              <a:buNone/>
            </a:pPr>
            <a:r>
              <a:rPr b="1" lang="en-GB" sz="1800">
                <a:solidFill>
                  <a:srgbClr val="434343"/>
                </a:solidFill>
                <a:latin typeface="Raleway"/>
                <a:ea typeface="Raleway"/>
                <a:cs typeface="Raleway"/>
                <a:sym typeface="Raleway"/>
              </a:rPr>
              <a:t>Android</a:t>
            </a:r>
          </a:p>
          <a:p>
            <a:pPr lvl="0">
              <a:spcBef>
                <a:spcPts val="0"/>
              </a:spcBef>
              <a:buNone/>
            </a:pPr>
            <a:r>
              <a:rPr lang="en-GB" sz="1800">
                <a:solidFill>
                  <a:srgbClr val="434343"/>
                </a:solidFill>
                <a:latin typeface="Raleway"/>
                <a:ea typeface="Raleway"/>
                <a:cs typeface="Raleway"/>
                <a:sym typeface="Raleway"/>
              </a:rPr>
              <a:t>1, Go to settings</a:t>
            </a:r>
          </a:p>
          <a:p>
            <a:pPr lvl="0">
              <a:spcBef>
                <a:spcPts val="0"/>
              </a:spcBef>
              <a:buNone/>
            </a:pPr>
            <a:r>
              <a:rPr lang="en-GB" sz="1800">
                <a:solidFill>
                  <a:srgbClr val="434343"/>
                </a:solidFill>
                <a:latin typeface="Raleway"/>
                <a:ea typeface="Raleway"/>
                <a:cs typeface="Raleway"/>
                <a:sym typeface="Raleway"/>
              </a:rPr>
              <a:t>2. Scroll down to Accessibility</a:t>
            </a:r>
          </a:p>
          <a:p>
            <a:pPr lvl="0" rtl="0">
              <a:spcBef>
                <a:spcPts val="0"/>
              </a:spcBef>
              <a:buNone/>
            </a:pPr>
            <a:r>
              <a:rPr lang="en-GB" sz="1800">
                <a:solidFill>
                  <a:srgbClr val="434343"/>
                </a:solidFill>
                <a:latin typeface="Raleway"/>
                <a:ea typeface="Raleway"/>
                <a:cs typeface="Raleway"/>
                <a:sym typeface="Raleway"/>
              </a:rPr>
              <a:t>3. Toggle the TalkBack to on.</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pic>
        <p:nvPicPr>
          <p:cNvPr descr="Logo Aditi.jpg" id="399" name="Shape 399"/>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400" name="Shape 400"/>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401" name="Shape 401"/>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402" name="Shape 402"/>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Let’s Explore</a:t>
            </a:r>
          </a:p>
        </p:txBody>
      </p:sp>
      <p:sp>
        <p:nvSpPr>
          <p:cNvPr id="403" name="Shape 403"/>
          <p:cNvSpPr txBox="1"/>
          <p:nvPr/>
        </p:nvSpPr>
        <p:spPr>
          <a:xfrm>
            <a:off x="2222775" y="1186350"/>
            <a:ext cx="4241400" cy="11007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434343"/>
              </a:buClr>
              <a:buSzPct val="100000"/>
              <a:buFont typeface="Raleway"/>
              <a:buAutoNum type="arabicPeriod"/>
            </a:pPr>
            <a:r>
              <a:rPr lang="en-GB" sz="1800">
                <a:solidFill>
                  <a:srgbClr val="434343"/>
                </a:solidFill>
                <a:latin typeface="Raleway"/>
                <a:ea typeface="Raleway"/>
                <a:cs typeface="Raleway"/>
                <a:sym typeface="Raleway"/>
              </a:rPr>
              <a:t>Please turn on your accessibility</a:t>
            </a:r>
          </a:p>
          <a:p>
            <a:pPr indent="-342900" lvl="0" marL="457200" rtl="0">
              <a:spcBef>
                <a:spcPts val="0"/>
              </a:spcBef>
              <a:buClr>
                <a:srgbClr val="434343"/>
              </a:buClr>
              <a:buSzPct val="100000"/>
              <a:buFont typeface="Raleway"/>
              <a:buAutoNum type="arabicPeriod"/>
            </a:pPr>
            <a:r>
              <a:rPr lang="en-GB" sz="1800">
                <a:solidFill>
                  <a:srgbClr val="434343"/>
                </a:solidFill>
                <a:latin typeface="Raleway"/>
                <a:ea typeface="Raleway"/>
                <a:cs typeface="Raleway"/>
                <a:sym typeface="Raleway"/>
              </a:rPr>
              <a:t>Send ‘Hi’ to one of your friends using whatsapp (please don’t look at the phone :P  )</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descr="Logo Aditi.jpg" id="408" name="Shape 408"/>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409" name="Shape 409"/>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410" name="Shape 410"/>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411" name="Shape 411"/>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Let’s Explore</a:t>
            </a:r>
          </a:p>
        </p:txBody>
      </p:sp>
      <p:sp>
        <p:nvSpPr>
          <p:cNvPr id="412" name="Shape 412"/>
          <p:cNvSpPr txBox="1"/>
          <p:nvPr/>
        </p:nvSpPr>
        <p:spPr>
          <a:xfrm>
            <a:off x="1798250" y="2021400"/>
            <a:ext cx="5530200" cy="7383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Do you know how much time you took doing that?</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pic>
        <p:nvPicPr>
          <p:cNvPr descr="Logo Aditi.jpg" id="417" name="Shape 417"/>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418" name="Shape 418"/>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419" name="Shape 419"/>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420" name="Shape 420"/>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Let’s Explore</a:t>
            </a:r>
          </a:p>
        </p:txBody>
      </p:sp>
      <p:sp>
        <p:nvSpPr>
          <p:cNvPr id="421" name="Shape 421"/>
          <p:cNvSpPr txBox="1"/>
          <p:nvPr/>
        </p:nvSpPr>
        <p:spPr>
          <a:xfrm>
            <a:off x="1798250" y="2021400"/>
            <a:ext cx="55302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Do you know how much time you took doing that?</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pic>
        <p:nvPicPr>
          <p:cNvPr descr="Logo Aditi.jpg" id="426" name="Shape 426"/>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427" name="Shape 427"/>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428" name="Shape 428"/>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429" name="Shape 429"/>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Let’s Explore</a:t>
            </a:r>
          </a:p>
        </p:txBody>
      </p:sp>
      <p:sp>
        <p:nvSpPr>
          <p:cNvPr id="430" name="Shape 430"/>
          <p:cNvSpPr txBox="1"/>
          <p:nvPr/>
        </p:nvSpPr>
        <p:spPr>
          <a:xfrm>
            <a:off x="1806900" y="1355650"/>
            <a:ext cx="55302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Do you know how much time you took doing that?</a:t>
            </a:r>
          </a:p>
          <a:p>
            <a:pPr lvl="0" rtl="0">
              <a:spcBef>
                <a:spcPts val="0"/>
              </a:spcBef>
              <a:buNone/>
            </a:pPr>
            <a:r>
              <a:t/>
            </a:r>
            <a:endParaRPr b="1" sz="1800">
              <a:solidFill>
                <a:srgbClr val="434343"/>
              </a:solidFill>
              <a:latin typeface="Raleway"/>
              <a:ea typeface="Raleway"/>
              <a:cs typeface="Raleway"/>
              <a:sym typeface="Raleway"/>
            </a:endParaRPr>
          </a:p>
        </p:txBody>
      </p:sp>
      <p:sp>
        <p:nvSpPr>
          <p:cNvPr id="431" name="Shape 431"/>
          <p:cNvSpPr txBox="1"/>
          <p:nvPr/>
        </p:nvSpPr>
        <p:spPr>
          <a:xfrm>
            <a:off x="3361350" y="18148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434343"/>
                </a:solidFill>
                <a:latin typeface="Raleway"/>
                <a:ea typeface="Raleway"/>
                <a:cs typeface="Raleway"/>
                <a:sym typeface="Raleway"/>
              </a:rPr>
              <a:t>120-140 seconds</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pic>
        <p:nvPicPr>
          <p:cNvPr descr="Logo Aditi.jpg" id="436" name="Shape 436"/>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437" name="Shape 437"/>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438" name="Shape 438"/>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439" name="Shape 439"/>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Let’s Explore</a:t>
            </a:r>
          </a:p>
        </p:txBody>
      </p:sp>
      <p:sp>
        <p:nvSpPr>
          <p:cNvPr id="440" name="Shape 440"/>
          <p:cNvSpPr txBox="1"/>
          <p:nvPr/>
        </p:nvSpPr>
        <p:spPr>
          <a:xfrm>
            <a:off x="1806900" y="1355650"/>
            <a:ext cx="55302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Do you know how much time you took doing that?</a:t>
            </a:r>
          </a:p>
          <a:p>
            <a:pPr lvl="0" rtl="0">
              <a:spcBef>
                <a:spcPts val="0"/>
              </a:spcBef>
              <a:buNone/>
            </a:pPr>
            <a:r>
              <a:t/>
            </a:r>
            <a:endParaRPr b="1" sz="1800">
              <a:solidFill>
                <a:srgbClr val="434343"/>
              </a:solidFill>
              <a:latin typeface="Raleway"/>
              <a:ea typeface="Raleway"/>
              <a:cs typeface="Raleway"/>
              <a:sym typeface="Raleway"/>
            </a:endParaRPr>
          </a:p>
        </p:txBody>
      </p:sp>
      <p:sp>
        <p:nvSpPr>
          <p:cNvPr id="441" name="Shape 441"/>
          <p:cNvSpPr txBox="1"/>
          <p:nvPr/>
        </p:nvSpPr>
        <p:spPr>
          <a:xfrm>
            <a:off x="3361350" y="18148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434343"/>
                </a:solidFill>
                <a:latin typeface="Raleway"/>
                <a:ea typeface="Raleway"/>
                <a:cs typeface="Raleway"/>
                <a:sym typeface="Raleway"/>
              </a:rPr>
              <a:t>120-140 seconds</a:t>
            </a:r>
          </a:p>
          <a:p>
            <a:pPr lvl="0" rtl="0">
              <a:spcBef>
                <a:spcPts val="0"/>
              </a:spcBef>
              <a:buNone/>
            </a:pPr>
            <a:r>
              <a:t/>
            </a:r>
            <a:endParaRPr b="1" sz="1800">
              <a:solidFill>
                <a:srgbClr val="434343"/>
              </a:solidFill>
              <a:latin typeface="Raleway"/>
              <a:ea typeface="Raleway"/>
              <a:cs typeface="Raleway"/>
              <a:sym typeface="Raleway"/>
            </a:endParaRPr>
          </a:p>
        </p:txBody>
      </p:sp>
      <p:sp>
        <p:nvSpPr>
          <p:cNvPr id="442" name="Shape 442"/>
          <p:cNvSpPr txBox="1"/>
          <p:nvPr/>
        </p:nvSpPr>
        <p:spPr>
          <a:xfrm>
            <a:off x="1063050" y="2413650"/>
            <a:ext cx="7366500" cy="598800"/>
          </a:xfrm>
          <a:prstGeom prst="rect">
            <a:avLst/>
          </a:prstGeom>
          <a:noFill/>
          <a:ln>
            <a:noFill/>
          </a:ln>
        </p:spPr>
        <p:txBody>
          <a:bodyPr anchorCtr="0" anchor="t" bIns="91425" lIns="91425" rIns="91425" wrap="square" tIns="91425">
            <a:noAutofit/>
          </a:bodyPr>
          <a:lstStyle/>
          <a:p>
            <a:pPr lvl="0" algn="ctr">
              <a:spcBef>
                <a:spcPts val="0"/>
              </a:spcBef>
              <a:buNone/>
            </a:pPr>
            <a:r>
              <a:rPr lang="en-GB" sz="1800">
                <a:solidFill>
                  <a:srgbClr val="434343"/>
                </a:solidFill>
                <a:latin typeface="Raleway"/>
                <a:ea typeface="Raleway"/>
                <a:cs typeface="Raleway"/>
                <a:sym typeface="Raleway"/>
              </a:rPr>
              <a:t>Do you know how much time a user takes in doing the same task without talkback on?</a:t>
            </a:r>
          </a:p>
          <a:p>
            <a:pPr lvl="0" rtl="0" algn="ctr">
              <a:spcBef>
                <a:spcPts val="0"/>
              </a:spcBef>
              <a:buNone/>
            </a:pPr>
            <a:r>
              <a:t/>
            </a:r>
            <a:endParaRPr sz="1800">
              <a:solidFill>
                <a:srgbClr val="434343"/>
              </a:solidFill>
              <a:latin typeface="Raleway"/>
              <a:ea typeface="Raleway"/>
              <a:cs typeface="Raleway"/>
              <a:sym typeface="Raleway"/>
            </a:endParaRPr>
          </a:p>
          <a:p>
            <a:pPr lvl="0" rtl="0" algn="ctr">
              <a:spcBef>
                <a:spcPts val="0"/>
              </a:spcBef>
              <a:buNone/>
            </a:pPr>
            <a:r>
              <a:t/>
            </a:r>
            <a:endParaRPr b="1" sz="1800">
              <a:solidFill>
                <a:srgbClr val="434343"/>
              </a:solidFill>
              <a:latin typeface="Raleway"/>
              <a:ea typeface="Raleway"/>
              <a:cs typeface="Raleway"/>
              <a:sym typeface="Raleway"/>
            </a:endParaRPr>
          </a:p>
        </p:txBody>
      </p:sp>
      <p:sp>
        <p:nvSpPr>
          <p:cNvPr id="443" name="Shape 443"/>
          <p:cNvSpPr txBox="1"/>
          <p:nvPr/>
        </p:nvSpPr>
        <p:spPr>
          <a:xfrm>
            <a:off x="3407550" y="3169925"/>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434343"/>
                </a:solidFill>
                <a:latin typeface="Raleway"/>
                <a:ea typeface="Raleway"/>
                <a:cs typeface="Raleway"/>
                <a:sym typeface="Raleway"/>
              </a:rPr>
              <a:t>Any guesses?</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pic>
        <p:nvPicPr>
          <p:cNvPr descr="Logo Aditi.jpg" id="448" name="Shape 448"/>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449" name="Shape 449"/>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450" name="Shape 450"/>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451" name="Shape 451"/>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Let’s Explore</a:t>
            </a:r>
          </a:p>
        </p:txBody>
      </p:sp>
      <p:sp>
        <p:nvSpPr>
          <p:cNvPr id="452" name="Shape 452"/>
          <p:cNvSpPr txBox="1"/>
          <p:nvPr/>
        </p:nvSpPr>
        <p:spPr>
          <a:xfrm>
            <a:off x="1806900" y="1355650"/>
            <a:ext cx="55302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Do you know how much time you took doing that?</a:t>
            </a:r>
          </a:p>
          <a:p>
            <a:pPr lvl="0" rtl="0">
              <a:spcBef>
                <a:spcPts val="0"/>
              </a:spcBef>
              <a:buNone/>
            </a:pPr>
            <a:r>
              <a:t/>
            </a:r>
            <a:endParaRPr b="1" sz="1800">
              <a:solidFill>
                <a:srgbClr val="434343"/>
              </a:solidFill>
              <a:latin typeface="Raleway"/>
              <a:ea typeface="Raleway"/>
              <a:cs typeface="Raleway"/>
              <a:sym typeface="Raleway"/>
            </a:endParaRPr>
          </a:p>
        </p:txBody>
      </p:sp>
      <p:sp>
        <p:nvSpPr>
          <p:cNvPr id="453" name="Shape 453"/>
          <p:cNvSpPr txBox="1"/>
          <p:nvPr/>
        </p:nvSpPr>
        <p:spPr>
          <a:xfrm>
            <a:off x="3361350" y="18148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434343"/>
                </a:solidFill>
                <a:latin typeface="Raleway"/>
                <a:ea typeface="Raleway"/>
                <a:cs typeface="Raleway"/>
                <a:sym typeface="Raleway"/>
              </a:rPr>
              <a:t>120-140 seconds</a:t>
            </a:r>
          </a:p>
          <a:p>
            <a:pPr lvl="0" rtl="0">
              <a:spcBef>
                <a:spcPts val="0"/>
              </a:spcBef>
              <a:buNone/>
            </a:pPr>
            <a:r>
              <a:t/>
            </a:r>
            <a:endParaRPr b="1" sz="1800">
              <a:solidFill>
                <a:srgbClr val="434343"/>
              </a:solidFill>
              <a:latin typeface="Raleway"/>
              <a:ea typeface="Raleway"/>
              <a:cs typeface="Raleway"/>
              <a:sym typeface="Raleway"/>
            </a:endParaRPr>
          </a:p>
        </p:txBody>
      </p:sp>
      <p:sp>
        <p:nvSpPr>
          <p:cNvPr id="454" name="Shape 454"/>
          <p:cNvSpPr txBox="1"/>
          <p:nvPr/>
        </p:nvSpPr>
        <p:spPr>
          <a:xfrm>
            <a:off x="1063050" y="2413650"/>
            <a:ext cx="7366500" cy="598800"/>
          </a:xfrm>
          <a:prstGeom prst="rect">
            <a:avLst/>
          </a:prstGeom>
          <a:noFill/>
          <a:ln>
            <a:noFill/>
          </a:ln>
        </p:spPr>
        <p:txBody>
          <a:bodyPr anchorCtr="0" anchor="t" bIns="91425" lIns="91425" rIns="91425" wrap="square" tIns="91425">
            <a:noAutofit/>
          </a:bodyPr>
          <a:lstStyle/>
          <a:p>
            <a:pPr lvl="0" rtl="0" algn="ctr">
              <a:spcBef>
                <a:spcPts val="0"/>
              </a:spcBef>
              <a:buNone/>
            </a:pPr>
            <a:r>
              <a:rPr lang="en-GB" sz="1800">
                <a:solidFill>
                  <a:srgbClr val="434343"/>
                </a:solidFill>
                <a:latin typeface="Raleway"/>
                <a:ea typeface="Raleway"/>
                <a:cs typeface="Raleway"/>
                <a:sym typeface="Raleway"/>
              </a:rPr>
              <a:t>Do you know how much time a user takes in doing the same task without talkback on?</a:t>
            </a:r>
          </a:p>
          <a:p>
            <a:pPr lvl="0" rtl="0" algn="ctr">
              <a:spcBef>
                <a:spcPts val="0"/>
              </a:spcBef>
              <a:buNone/>
            </a:pPr>
            <a:r>
              <a:t/>
            </a:r>
            <a:endParaRPr sz="1800">
              <a:solidFill>
                <a:srgbClr val="434343"/>
              </a:solidFill>
              <a:latin typeface="Raleway"/>
              <a:ea typeface="Raleway"/>
              <a:cs typeface="Raleway"/>
              <a:sym typeface="Raleway"/>
            </a:endParaRPr>
          </a:p>
          <a:p>
            <a:pPr lvl="0" rtl="0" algn="ctr">
              <a:spcBef>
                <a:spcPts val="0"/>
              </a:spcBef>
              <a:buNone/>
            </a:pPr>
            <a:r>
              <a:t/>
            </a:r>
            <a:endParaRPr b="1" sz="1800">
              <a:solidFill>
                <a:srgbClr val="434343"/>
              </a:solidFill>
              <a:latin typeface="Raleway"/>
              <a:ea typeface="Raleway"/>
              <a:cs typeface="Raleway"/>
              <a:sym typeface="Raleway"/>
            </a:endParaRPr>
          </a:p>
        </p:txBody>
      </p:sp>
      <p:sp>
        <p:nvSpPr>
          <p:cNvPr id="455" name="Shape 455"/>
          <p:cNvSpPr txBox="1"/>
          <p:nvPr/>
        </p:nvSpPr>
        <p:spPr>
          <a:xfrm>
            <a:off x="3407550" y="3169925"/>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434343"/>
                </a:solidFill>
                <a:latin typeface="Raleway"/>
                <a:ea typeface="Raleway"/>
                <a:cs typeface="Raleway"/>
                <a:sym typeface="Raleway"/>
              </a:rPr>
              <a:t>20-30 seconds</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pic>
        <p:nvPicPr>
          <p:cNvPr descr="Logo Aditi.jpg" id="460" name="Shape 460"/>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461" name="Shape 461"/>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462" name="Shape 462"/>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463" name="Shape 463"/>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Let’s Explore</a:t>
            </a:r>
          </a:p>
        </p:txBody>
      </p:sp>
      <p:sp>
        <p:nvSpPr>
          <p:cNvPr id="464" name="Shape 464"/>
          <p:cNvSpPr txBox="1"/>
          <p:nvPr/>
        </p:nvSpPr>
        <p:spPr>
          <a:xfrm>
            <a:off x="1806900" y="1355650"/>
            <a:ext cx="55302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EFEFEF"/>
                </a:solidFill>
                <a:latin typeface="Raleway"/>
                <a:ea typeface="Raleway"/>
                <a:cs typeface="Raleway"/>
                <a:sym typeface="Raleway"/>
              </a:rPr>
              <a:t>Do you know how much time you took doing that?</a:t>
            </a:r>
          </a:p>
          <a:p>
            <a:pPr lvl="0" rtl="0">
              <a:spcBef>
                <a:spcPts val="0"/>
              </a:spcBef>
              <a:buNone/>
            </a:pPr>
            <a:r>
              <a:t/>
            </a:r>
            <a:endParaRPr b="1" sz="1800">
              <a:solidFill>
                <a:srgbClr val="EFEFEF"/>
              </a:solidFill>
              <a:latin typeface="Raleway"/>
              <a:ea typeface="Raleway"/>
              <a:cs typeface="Raleway"/>
              <a:sym typeface="Raleway"/>
            </a:endParaRPr>
          </a:p>
        </p:txBody>
      </p:sp>
      <p:sp>
        <p:nvSpPr>
          <p:cNvPr id="465" name="Shape 465"/>
          <p:cNvSpPr txBox="1"/>
          <p:nvPr/>
        </p:nvSpPr>
        <p:spPr>
          <a:xfrm>
            <a:off x="3361350" y="18148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120-140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466" name="Shape 466"/>
          <p:cNvSpPr txBox="1"/>
          <p:nvPr/>
        </p:nvSpPr>
        <p:spPr>
          <a:xfrm>
            <a:off x="3407550" y="3169925"/>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20-30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467" name="Shape 467"/>
          <p:cNvSpPr txBox="1"/>
          <p:nvPr/>
        </p:nvSpPr>
        <p:spPr>
          <a:xfrm>
            <a:off x="2787500" y="2272350"/>
            <a:ext cx="35517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Hmm. Why did that happen?</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descr="Logo Aditi.jpg" id="472" name="Shape 472"/>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473" name="Shape 473"/>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474" name="Shape 474"/>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475" name="Shape 475"/>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Let’s Explore</a:t>
            </a:r>
          </a:p>
        </p:txBody>
      </p:sp>
      <p:sp>
        <p:nvSpPr>
          <p:cNvPr id="476" name="Shape 476"/>
          <p:cNvSpPr txBox="1"/>
          <p:nvPr/>
        </p:nvSpPr>
        <p:spPr>
          <a:xfrm>
            <a:off x="3361350" y="18148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120-140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477" name="Shape 477"/>
          <p:cNvSpPr txBox="1"/>
          <p:nvPr/>
        </p:nvSpPr>
        <p:spPr>
          <a:xfrm>
            <a:off x="3407550" y="3169925"/>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20-30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478" name="Shape 478"/>
          <p:cNvSpPr txBox="1"/>
          <p:nvPr/>
        </p:nvSpPr>
        <p:spPr>
          <a:xfrm>
            <a:off x="334950" y="984850"/>
            <a:ext cx="35517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Hmm. Why did that happen?</a:t>
            </a:r>
          </a:p>
          <a:p>
            <a:pPr lvl="0" rtl="0">
              <a:spcBef>
                <a:spcPts val="0"/>
              </a:spcBef>
              <a:buNone/>
            </a:pPr>
            <a:r>
              <a:t/>
            </a:r>
            <a:endParaRPr b="1" sz="1800">
              <a:solidFill>
                <a:srgbClr val="434343"/>
              </a:solidFill>
              <a:latin typeface="Raleway"/>
              <a:ea typeface="Raleway"/>
              <a:cs typeface="Raleway"/>
              <a:sym typeface="Raleway"/>
            </a:endParaRPr>
          </a:p>
        </p:txBody>
      </p:sp>
      <p:sp>
        <p:nvSpPr>
          <p:cNvPr id="479" name="Shape 479"/>
          <p:cNvSpPr txBox="1"/>
          <p:nvPr/>
        </p:nvSpPr>
        <p:spPr>
          <a:xfrm>
            <a:off x="2138250" y="1995050"/>
            <a:ext cx="37230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Was the interface incompatible??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descr="Logo Aditi.jpg" id="84" name="Shape 84"/>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85" name="Shape 85"/>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86" name="Shape 86"/>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87" name="Shape 87"/>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Evolution of Mobile phones</a:t>
            </a:r>
          </a:p>
        </p:txBody>
      </p:sp>
      <p:sp>
        <p:nvSpPr>
          <p:cNvPr id="88" name="Shape 88"/>
          <p:cNvSpPr txBox="1"/>
          <p:nvPr/>
        </p:nvSpPr>
        <p:spPr>
          <a:xfrm>
            <a:off x="2010624" y="4391925"/>
            <a:ext cx="2211900" cy="4938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Somewhere in the future</a:t>
            </a:r>
          </a:p>
        </p:txBody>
      </p:sp>
      <p:pic>
        <p:nvPicPr>
          <p:cNvPr id="89" name="Shape 89"/>
          <p:cNvPicPr preferRelativeResize="0"/>
          <p:nvPr/>
        </p:nvPicPr>
        <p:blipFill>
          <a:blip r:embed="rId5">
            <a:alphaModFix/>
          </a:blip>
          <a:stretch>
            <a:fillRect/>
          </a:stretch>
        </p:blipFill>
        <p:spPr>
          <a:xfrm>
            <a:off x="255575" y="1335588"/>
            <a:ext cx="5364351" cy="2577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descr="Logo Aditi.jpg" id="484" name="Shape 484"/>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485" name="Shape 485"/>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486" name="Shape 486"/>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487" name="Shape 487"/>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Let’s Explore</a:t>
            </a:r>
          </a:p>
        </p:txBody>
      </p:sp>
      <p:sp>
        <p:nvSpPr>
          <p:cNvPr id="488" name="Shape 488"/>
          <p:cNvSpPr txBox="1"/>
          <p:nvPr/>
        </p:nvSpPr>
        <p:spPr>
          <a:xfrm>
            <a:off x="334950" y="3169925"/>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120-140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489" name="Shape 489"/>
          <p:cNvSpPr txBox="1"/>
          <p:nvPr/>
        </p:nvSpPr>
        <p:spPr>
          <a:xfrm>
            <a:off x="6230475" y="3169925"/>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20-30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490" name="Shape 490"/>
          <p:cNvSpPr txBox="1"/>
          <p:nvPr/>
        </p:nvSpPr>
        <p:spPr>
          <a:xfrm>
            <a:off x="334950" y="984850"/>
            <a:ext cx="35517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Hmm. Why did that happen?</a:t>
            </a:r>
          </a:p>
          <a:p>
            <a:pPr lvl="0" rtl="0">
              <a:spcBef>
                <a:spcPts val="0"/>
              </a:spcBef>
              <a:buNone/>
            </a:pPr>
            <a:r>
              <a:t/>
            </a:r>
            <a:endParaRPr b="1" sz="1800">
              <a:solidFill>
                <a:srgbClr val="434343"/>
              </a:solidFill>
              <a:latin typeface="Raleway"/>
              <a:ea typeface="Raleway"/>
              <a:cs typeface="Raleway"/>
              <a:sym typeface="Raleway"/>
            </a:endParaRPr>
          </a:p>
        </p:txBody>
      </p:sp>
      <p:sp>
        <p:nvSpPr>
          <p:cNvPr id="491" name="Shape 491"/>
          <p:cNvSpPr txBox="1"/>
          <p:nvPr/>
        </p:nvSpPr>
        <p:spPr>
          <a:xfrm>
            <a:off x="2138250" y="1995050"/>
            <a:ext cx="37230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Was the interface incompatible??</a:t>
            </a:r>
          </a:p>
        </p:txBody>
      </p:sp>
      <p:sp>
        <p:nvSpPr>
          <p:cNvPr id="492" name="Shape 492"/>
          <p:cNvSpPr txBox="1"/>
          <p:nvPr/>
        </p:nvSpPr>
        <p:spPr>
          <a:xfrm>
            <a:off x="2462250" y="2441450"/>
            <a:ext cx="30750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-Taken care of by talkback</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pic>
        <p:nvPicPr>
          <p:cNvPr descr="Logo Aditi.jpg" id="497" name="Shape 497"/>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498" name="Shape 498"/>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499" name="Shape 499"/>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500" name="Shape 500"/>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Digging a Little Deeper</a:t>
            </a:r>
          </a:p>
        </p:txBody>
      </p:sp>
      <p:sp>
        <p:nvSpPr>
          <p:cNvPr id="501" name="Shape 501"/>
          <p:cNvSpPr txBox="1"/>
          <p:nvPr/>
        </p:nvSpPr>
        <p:spPr>
          <a:xfrm>
            <a:off x="-11950"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120-140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502" name="Shape 502"/>
          <p:cNvSpPr txBox="1"/>
          <p:nvPr/>
        </p:nvSpPr>
        <p:spPr>
          <a:xfrm>
            <a:off x="6206550"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20-30 seconds</a:t>
            </a:r>
          </a:p>
          <a:p>
            <a:pPr lvl="0" rtl="0">
              <a:spcBef>
                <a:spcPts val="0"/>
              </a:spcBef>
              <a:buNone/>
            </a:pPr>
            <a:r>
              <a:t/>
            </a:r>
            <a:endParaRPr b="1" sz="1800">
              <a:solidFill>
                <a:srgbClr val="EFEFEF"/>
              </a:solidFill>
              <a:latin typeface="Raleway"/>
              <a:ea typeface="Raleway"/>
              <a:cs typeface="Raleway"/>
              <a:sym typeface="Raleway"/>
            </a:endParaRPr>
          </a:p>
        </p:txBody>
      </p:sp>
      <p:pic>
        <p:nvPicPr>
          <p:cNvPr id="503" name="Shape 503"/>
          <p:cNvPicPr preferRelativeResize="0"/>
          <p:nvPr/>
        </p:nvPicPr>
        <p:blipFill>
          <a:blip r:embed="rId5">
            <a:alphaModFix/>
          </a:blip>
          <a:stretch>
            <a:fillRect/>
          </a:stretch>
        </p:blipFill>
        <p:spPr>
          <a:xfrm>
            <a:off x="1265800" y="1230650"/>
            <a:ext cx="6594575" cy="3613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pic>
        <p:nvPicPr>
          <p:cNvPr descr="Logo Aditi.jpg" id="508" name="Shape 508"/>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509" name="Shape 509"/>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510" name="Shape 510"/>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511" name="Shape 511"/>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Identifying  Problems</a:t>
            </a:r>
          </a:p>
        </p:txBody>
      </p:sp>
      <p:sp>
        <p:nvSpPr>
          <p:cNvPr id="512" name="Shape 512"/>
          <p:cNvSpPr txBox="1"/>
          <p:nvPr/>
        </p:nvSpPr>
        <p:spPr>
          <a:xfrm>
            <a:off x="-11950"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120-140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513" name="Shape 513"/>
          <p:cNvSpPr txBox="1"/>
          <p:nvPr/>
        </p:nvSpPr>
        <p:spPr>
          <a:xfrm>
            <a:off x="6206550"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20-30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514" name="Shape 514"/>
          <p:cNvSpPr txBox="1"/>
          <p:nvPr/>
        </p:nvSpPr>
        <p:spPr>
          <a:xfrm>
            <a:off x="444844" y="936524"/>
            <a:ext cx="67806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1. The user is constantly “Searching for” rather than “Looking for”</a:t>
            </a:r>
          </a:p>
        </p:txBody>
      </p:sp>
      <p:sp>
        <p:nvSpPr>
          <p:cNvPr id="515" name="Shape 515"/>
          <p:cNvSpPr/>
          <p:nvPr/>
        </p:nvSpPr>
        <p:spPr>
          <a:xfrm>
            <a:off x="1583754" y="4568906"/>
            <a:ext cx="5976600" cy="372600"/>
          </a:xfrm>
          <a:prstGeom prst="rect">
            <a:avLst/>
          </a:prstGeom>
          <a:noFill/>
          <a:ln>
            <a:noFill/>
          </a:ln>
        </p:spPr>
        <p:txBody>
          <a:bodyPr anchorCtr="0" anchor="t" bIns="34275" lIns="68575" rIns="68575" wrap="square" tIns="34275">
            <a:noAutofit/>
          </a:bodyPr>
          <a:lstStyle/>
          <a:p>
            <a:pPr indent="0" lvl="0" marL="0" marR="0" rtl="0" algn="l">
              <a:lnSpc>
                <a:spcPct val="150000"/>
              </a:lnSpc>
              <a:spcBef>
                <a:spcPts val="0"/>
              </a:spcBef>
              <a:spcAft>
                <a:spcPts val="0"/>
              </a:spcAft>
              <a:buSzPct val="25000"/>
              <a:buNone/>
            </a:pPr>
            <a:r>
              <a:rPr i="1" lang="en-GB">
                <a:solidFill>
                  <a:srgbClr val="000000"/>
                </a:solidFill>
                <a:latin typeface="Helvetica Neue"/>
                <a:ea typeface="Helvetica Neue"/>
                <a:cs typeface="Helvetica Neue"/>
                <a:sym typeface="Helvetica Neue"/>
              </a:rPr>
              <a:t>The User opts for </a:t>
            </a:r>
            <a:r>
              <a:rPr b="1" i="1" lang="en-GB">
                <a:solidFill>
                  <a:srgbClr val="000000"/>
                </a:solidFill>
                <a:latin typeface="Helvetica Neue"/>
                <a:ea typeface="Helvetica Neue"/>
                <a:cs typeface="Helvetica Neue"/>
                <a:sym typeface="Helvetica Neue"/>
              </a:rPr>
              <a:t>Sequential Navigation</a:t>
            </a:r>
            <a:r>
              <a:rPr b="1" lang="en-GB">
                <a:solidFill>
                  <a:srgbClr val="000000"/>
                </a:solidFill>
                <a:latin typeface="Helvetica Neue"/>
                <a:ea typeface="Helvetica Neue"/>
                <a:cs typeface="Helvetica Neue"/>
                <a:sym typeface="Helvetica Neue"/>
              </a:rPr>
              <a:t> </a:t>
            </a:r>
            <a:r>
              <a:rPr lang="en-GB">
                <a:solidFill>
                  <a:srgbClr val="000000"/>
                </a:solidFill>
                <a:latin typeface="Helvetica Neue"/>
                <a:ea typeface="Helvetica Neue"/>
                <a:cs typeface="Helvetica Neue"/>
                <a:sym typeface="Helvetica Neue"/>
              </a:rPr>
              <a:t>rather than </a:t>
            </a:r>
            <a:r>
              <a:rPr b="1" i="1" lang="en-GB">
                <a:solidFill>
                  <a:srgbClr val="000000"/>
                </a:solidFill>
                <a:latin typeface="Helvetica Neue"/>
                <a:ea typeface="Helvetica Neue"/>
                <a:cs typeface="Helvetica Neue"/>
                <a:sym typeface="Helvetica Neue"/>
              </a:rPr>
              <a:t>Direct Navigation</a:t>
            </a:r>
          </a:p>
        </p:txBody>
      </p:sp>
      <p:pic>
        <p:nvPicPr>
          <p:cNvPr id="516" name="Shape 516"/>
          <p:cNvPicPr preferRelativeResize="0"/>
          <p:nvPr/>
        </p:nvPicPr>
        <p:blipFill rotWithShape="1">
          <a:blip r:embed="rId5">
            <a:alphaModFix/>
          </a:blip>
          <a:srcRect b="0" l="0" r="0" t="0"/>
          <a:stretch/>
        </p:blipFill>
        <p:spPr>
          <a:xfrm>
            <a:off x="1788330" y="1443129"/>
            <a:ext cx="1719000" cy="3056100"/>
          </a:xfrm>
          <a:prstGeom prst="rect">
            <a:avLst/>
          </a:prstGeom>
          <a:noFill/>
          <a:ln>
            <a:noFill/>
          </a:ln>
        </p:spPr>
      </p:pic>
      <p:sp>
        <p:nvSpPr>
          <p:cNvPr id="517" name="Shape 517"/>
          <p:cNvSpPr txBox="1"/>
          <p:nvPr/>
        </p:nvSpPr>
        <p:spPr>
          <a:xfrm>
            <a:off x="4731093" y="2093952"/>
            <a:ext cx="4172100" cy="1107900"/>
          </a:xfrm>
          <a:prstGeom prst="rect">
            <a:avLst/>
          </a:prstGeom>
          <a:noFill/>
          <a:ln>
            <a:noFill/>
          </a:ln>
        </p:spPr>
        <p:txBody>
          <a:bodyPr anchorCtr="0" anchor="t" bIns="34275" lIns="68575" rIns="68575" wrap="square" tIns="34275">
            <a:noAutofit/>
          </a:bodyPr>
          <a:lstStyle/>
          <a:p>
            <a:pPr indent="0" lvl="0" marL="0" marR="0" rtl="0" algn="l">
              <a:lnSpc>
                <a:spcPct val="150000"/>
              </a:lnSpc>
              <a:spcBef>
                <a:spcPts val="0"/>
              </a:spcBef>
              <a:spcAft>
                <a:spcPts val="0"/>
              </a:spcAft>
              <a:buSzPct val="25000"/>
              <a:buNone/>
            </a:pPr>
            <a:r>
              <a:rPr lang="en-GB">
                <a:solidFill>
                  <a:srgbClr val="000000"/>
                </a:solidFill>
                <a:latin typeface="Helvetica Neue"/>
                <a:ea typeface="Helvetica Neue"/>
                <a:cs typeface="Helvetica Neue"/>
                <a:sym typeface="Helvetica Neue"/>
              </a:rPr>
              <a:t>A </a:t>
            </a:r>
            <a:r>
              <a:rPr b="1" lang="en-GB">
                <a:solidFill>
                  <a:srgbClr val="000000"/>
                </a:solidFill>
                <a:latin typeface="Helvetica Neue"/>
                <a:ea typeface="Helvetica Neue"/>
                <a:cs typeface="Helvetica Neue"/>
                <a:sym typeface="Helvetica Neue"/>
              </a:rPr>
              <a:t>left swipe </a:t>
            </a:r>
            <a:r>
              <a:rPr lang="en-GB">
                <a:solidFill>
                  <a:srgbClr val="000000"/>
                </a:solidFill>
                <a:latin typeface="Helvetica Neue"/>
                <a:ea typeface="Helvetica Neue"/>
                <a:cs typeface="Helvetica Neue"/>
                <a:sym typeface="Helvetica Neue"/>
              </a:rPr>
              <a:t>will highlight chrome and the screen reader will read ‘</a:t>
            </a:r>
            <a:r>
              <a:rPr i="1" lang="en-GB">
                <a:solidFill>
                  <a:srgbClr val="000000"/>
                </a:solidFill>
                <a:latin typeface="Helvetica Neue"/>
                <a:ea typeface="Helvetica Neue"/>
                <a:cs typeface="Helvetica Neue"/>
                <a:sym typeface="Helvetica Neue"/>
              </a:rPr>
              <a:t>Chrome (Pause) Double tap to open single tap and press for long press’</a:t>
            </a:r>
          </a:p>
        </p:txBody>
      </p:sp>
      <p:cxnSp>
        <p:nvCxnSpPr>
          <p:cNvPr id="518" name="Shape 518"/>
          <p:cNvCxnSpPr/>
          <p:nvPr/>
        </p:nvCxnSpPr>
        <p:spPr>
          <a:xfrm>
            <a:off x="2476197" y="2619375"/>
            <a:ext cx="2229300" cy="0"/>
          </a:xfrm>
          <a:prstGeom prst="straightConnector1">
            <a:avLst/>
          </a:prstGeom>
          <a:noFill/>
          <a:ln cap="flat" cmpd="sng" w="38100">
            <a:solidFill>
              <a:srgbClr val="FFC000"/>
            </a:solidFill>
            <a:prstDash val="solid"/>
            <a:miter lim="8000"/>
            <a:headEnd len="med" w="med" type="none"/>
            <a:tailEnd len="lg" w="lg" type="triangle"/>
          </a:ln>
        </p:spPr>
      </p:cxnSp>
      <p:cxnSp>
        <p:nvCxnSpPr>
          <p:cNvPr id="519" name="Shape 519"/>
          <p:cNvCxnSpPr/>
          <p:nvPr/>
        </p:nvCxnSpPr>
        <p:spPr>
          <a:xfrm rot="10800000">
            <a:off x="2491060" y="2619541"/>
            <a:ext cx="0" cy="745800"/>
          </a:xfrm>
          <a:prstGeom prst="straightConnector1">
            <a:avLst/>
          </a:prstGeom>
          <a:noFill/>
          <a:ln cap="flat" cmpd="sng" w="38100">
            <a:solidFill>
              <a:srgbClr val="FFC000"/>
            </a:solidFill>
            <a:prstDash val="solid"/>
            <a:miter lim="8000"/>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descr="Logo Aditi.jpg" id="524" name="Shape 524"/>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525" name="Shape 525"/>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526" name="Shape 526"/>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527" name="Shape 527"/>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Identifying  Problems</a:t>
            </a:r>
          </a:p>
        </p:txBody>
      </p:sp>
      <p:sp>
        <p:nvSpPr>
          <p:cNvPr id="528" name="Shape 528"/>
          <p:cNvSpPr txBox="1"/>
          <p:nvPr/>
        </p:nvSpPr>
        <p:spPr>
          <a:xfrm>
            <a:off x="-11950"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120-140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529" name="Shape 529"/>
          <p:cNvSpPr txBox="1"/>
          <p:nvPr/>
        </p:nvSpPr>
        <p:spPr>
          <a:xfrm>
            <a:off x="6206550"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20-30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530" name="Shape 530"/>
          <p:cNvSpPr txBox="1"/>
          <p:nvPr/>
        </p:nvSpPr>
        <p:spPr>
          <a:xfrm>
            <a:off x="444844" y="936524"/>
            <a:ext cx="67806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1. The user is constantly “Searching for” rather than “Looking for”</a:t>
            </a:r>
          </a:p>
        </p:txBody>
      </p:sp>
      <p:pic>
        <p:nvPicPr>
          <p:cNvPr id="531" name="Shape 531"/>
          <p:cNvPicPr preferRelativeResize="0"/>
          <p:nvPr/>
        </p:nvPicPr>
        <p:blipFill>
          <a:blip r:embed="rId5">
            <a:alphaModFix/>
          </a:blip>
          <a:stretch>
            <a:fillRect/>
          </a:stretch>
        </p:blipFill>
        <p:spPr>
          <a:xfrm>
            <a:off x="2294301" y="1362300"/>
            <a:ext cx="4264642" cy="3474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pic>
        <p:nvPicPr>
          <p:cNvPr descr="Logo Aditi.jpg" id="536" name="Shape 536"/>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537" name="Shape 537"/>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538" name="Shape 538"/>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539" name="Shape 539"/>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Identifying  Problems</a:t>
            </a:r>
          </a:p>
        </p:txBody>
      </p:sp>
      <p:sp>
        <p:nvSpPr>
          <p:cNvPr id="540" name="Shape 540"/>
          <p:cNvSpPr txBox="1"/>
          <p:nvPr/>
        </p:nvSpPr>
        <p:spPr>
          <a:xfrm>
            <a:off x="-11950"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120-140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541" name="Shape 541"/>
          <p:cNvSpPr txBox="1"/>
          <p:nvPr/>
        </p:nvSpPr>
        <p:spPr>
          <a:xfrm>
            <a:off x="6242425"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20-30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542" name="Shape 542"/>
          <p:cNvSpPr txBox="1"/>
          <p:nvPr/>
        </p:nvSpPr>
        <p:spPr>
          <a:xfrm>
            <a:off x="334944" y="922394"/>
            <a:ext cx="7594800" cy="392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 2. The user gets caught into a loop multiple times during one cycle of use</a:t>
            </a:r>
          </a:p>
        </p:txBody>
      </p:sp>
      <p:grpSp>
        <p:nvGrpSpPr>
          <p:cNvPr id="543" name="Shape 543"/>
          <p:cNvGrpSpPr/>
          <p:nvPr/>
        </p:nvGrpSpPr>
        <p:grpSpPr>
          <a:xfrm>
            <a:off x="1188457" y="1542715"/>
            <a:ext cx="6740377" cy="2369130"/>
            <a:chOff x="1905691" y="1542199"/>
            <a:chExt cx="8327622" cy="2927020"/>
          </a:xfrm>
        </p:grpSpPr>
        <p:grpSp>
          <p:nvGrpSpPr>
            <p:cNvPr id="544" name="Shape 544"/>
            <p:cNvGrpSpPr/>
            <p:nvPr/>
          </p:nvGrpSpPr>
          <p:grpSpPr>
            <a:xfrm>
              <a:off x="1905691" y="1542199"/>
              <a:ext cx="8327622" cy="2906315"/>
              <a:chOff x="3110547" y="2399907"/>
              <a:chExt cx="5970905" cy="2083828"/>
            </a:xfrm>
          </p:grpSpPr>
          <p:pic>
            <p:nvPicPr>
              <p:cNvPr id="545" name="Shape 545"/>
              <p:cNvPicPr preferRelativeResize="0"/>
              <p:nvPr/>
            </p:nvPicPr>
            <p:blipFill rotWithShape="1">
              <a:blip r:embed="rId5">
                <a:alphaModFix/>
              </a:blip>
              <a:srcRect b="0" l="0" r="1671" t="73110"/>
              <a:stretch/>
            </p:blipFill>
            <p:spPr>
              <a:xfrm>
                <a:off x="7252652" y="2710815"/>
                <a:ext cx="1828800" cy="902400"/>
              </a:xfrm>
              <a:prstGeom prst="rect">
                <a:avLst/>
              </a:prstGeom>
              <a:noFill/>
              <a:ln>
                <a:noFill/>
              </a:ln>
            </p:spPr>
          </p:pic>
          <p:grpSp>
            <p:nvGrpSpPr>
              <p:cNvPr id="546" name="Shape 546"/>
              <p:cNvGrpSpPr/>
              <p:nvPr/>
            </p:nvGrpSpPr>
            <p:grpSpPr>
              <a:xfrm>
                <a:off x="3110547" y="2399907"/>
                <a:ext cx="5107305" cy="2083828"/>
                <a:chOff x="3110547" y="2399907"/>
                <a:chExt cx="5107305" cy="2083828"/>
              </a:xfrm>
            </p:grpSpPr>
            <p:pic>
              <p:nvPicPr>
                <p:cNvPr id="547" name="Shape 547"/>
                <p:cNvPicPr preferRelativeResize="0"/>
                <p:nvPr/>
              </p:nvPicPr>
              <p:blipFill rotWithShape="1">
                <a:blip r:embed="rId6">
                  <a:alphaModFix/>
                </a:blip>
                <a:srcRect b="0" l="0" r="0" t="69991"/>
                <a:stretch/>
              </p:blipFill>
              <p:spPr>
                <a:xfrm>
                  <a:off x="3110547" y="2692400"/>
                  <a:ext cx="1769700" cy="921300"/>
                </a:xfrm>
                <a:prstGeom prst="rect">
                  <a:avLst/>
                </a:prstGeom>
                <a:noFill/>
                <a:ln>
                  <a:noFill/>
                </a:ln>
              </p:spPr>
            </p:pic>
            <p:pic>
              <p:nvPicPr>
                <p:cNvPr id="548" name="Shape 548"/>
                <p:cNvPicPr preferRelativeResize="0"/>
                <p:nvPr/>
              </p:nvPicPr>
              <p:blipFill rotWithShape="1">
                <a:blip r:embed="rId7">
                  <a:alphaModFix/>
                </a:blip>
                <a:srcRect b="0" l="2661" r="5570" t="72233"/>
                <a:stretch/>
              </p:blipFill>
              <p:spPr>
                <a:xfrm>
                  <a:off x="5186997" y="2710815"/>
                  <a:ext cx="1818600" cy="905400"/>
                </a:xfrm>
                <a:prstGeom prst="rect">
                  <a:avLst/>
                </a:prstGeom>
                <a:noFill/>
                <a:ln>
                  <a:noFill/>
                </a:ln>
              </p:spPr>
            </p:pic>
            <p:cxnSp>
              <p:nvCxnSpPr>
                <p:cNvPr id="549" name="Shape 549"/>
                <p:cNvCxnSpPr/>
                <p:nvPr/>
              </p:nvCxnSpPr>
              <p:spPr>
                <a:xfrm>
                  <a:off x="4667567" y="2807335"/>
                  <a:ext cx="709800" cy="0"/>
                </a:xfrm>
                <a:prstGeom prst="straightConnector1">
                  <a:avLst/>
                </a:prstGeom>
                <a:noFill/>
                <a:ln cap="flat" cmpd="sng" w="12700">
                  <a:solidFill>
                    <a:srgbClr val="FFC000"/>
                  </a:solidFill>
                  <a:prstDash val="solid"/>
                  <a:miter lim="8000"/>
                  <a:headEnd len="med" w="med" type="none"/>
                  <a:tailEnd len="lg" w="lg" type="triangle"/>
                </a:ln>
              </p:spPr>
            </p:cxnSp>
            <p:cxnSp>
              <p:nvCxnSpPr>
                <p:cNvPr id="550" name="Shape 550"/>
                <p:cNvCxnSpPr/>
                <p:nvPr/>
              </p:nvCxnSpPr>
              <p:spPr>
                <a:xfrm>
                  <a:off x="6823392" y="2836545"/>
                  <a:ext cx="709800" cy="0"/>
                </a:xfrm>
                <a:prstGeom prst="straightConnector1">
                  <a:avLst/>
                </a:prstGeom>
                <a:noFill/>
                <a:ln cap="flat" cmpd="sng" w="12700">
                  <a:solidFill>
                    <a:srgbClr val="FFC000"/>
                  </a:solidFill>
                  <a:prstDash val="solid"/>
                  <a:miter lim="8000"/>
                  <a:headEnd len="med" w="med" type="none"/>
                  <a:tailEnd len="lg" w="lg" type="triangle"/>
                </a:ln>
              </p:spPr>
            </p:cxnSp>
            <p:cxnSp>
              <p:nvCxnSpPr>
                <p:cNvPr id="551" name="Shape 551"/>
                <p:cNvCxnSpPr/>
                <p:nvPr/>
              </p:nvCxnSpPr>
              <p:spPr>
                <a:xfrm rot="10800000">
                  <a:off x="3888552" y="4483735"/>
                  <a:ext cx="4329300" cy="0"/>
                </a:xfrm>
                <a:prstGeom prst="straightConnector1">
                  <a:avLst/>
                </a:prstGeom>
                <a:noFill/>
                <a:ln cap="flat" cmpd="sng" w="19050">
                  <a:solidFill>
                    <a:srgbClr val="FFC000"/>
                  </a:solidFill>
                  <a:prstDash val="solid"/>
                  <a:miter lim="8000"/>
                  <a:headEnd len="med" w="med" type="none"/>
                  <a:tailEnd len="med" w="med" type="none"/>
                </a:ln>
              </p:spPr>
            </p:cxnSp>
            <p:sp>
              <p:nvSpPr>
                <p:cNvPr id="552" name="Shape 552"/>
                <p:cNvSpPr txBox="1"/>
                <p:nvPr/>
              </p:nvSpPr>
              <p:spPr>
                <a:xfrm>
                  <a:off x="4783137" y="2422032"/>
                  <a:ext cx="594300" cy="246900"/>
                </a:xfrm>
                <a:prstGeom prst="rect">
                  <a:avLst/>
                </a:prstGeom>
                <a:noFill/>
                <a:ln>
                  <a:noFill/>
                </a:ln>
              </p:spPr>
              <p:txBody>
                <a:bodyPr anchorCtr="0" anchor="t" bIns="34275" lIns="68575" rIns="68575" wrap="square" tIns="34275">
                  <a:noAutofit/>
                </a:bodyPr>
                <a:lstStyle/>
                <a:p>
                  <a:pPr indent="0" lvl="0" marL="0" marR="0" rtl="0" algn="just">
                    <a:lnSpc>
                      <a:spcPct val="150000"/>
                    </a:lnSpc>
                    <a:spcBef>
                      <a:spcPts val="0"/>
                    </a:spcBef>
                    <a:spcAft>
                      <a:spcPts val="0"/>
                    </a:spcAft>
                    <a:buSzPct val="25000"/>
                    <a:buNone/>
                  </a:pPr>
                  <a:r>
                    <a:rPr lang="en-GB" sz="1400">
                      <a:solidFill>
                        <a:srgbClr val="000000"/>
                      </a:solidFill>
                      <a:latin typeface="Helvetica Neue"/>
                      <a:ea typeface="Helvetica Neue"/>
                      <a:cs typeface="Helvetica Neue"/>
                      <a:sym typeface="Helvetica Neue"/>
                    </a:rPr>
                    <a:t>Swipe</a:t>
                  </a:r>
                </a:p>
              </p:txBody>
            </p:sp>
            <p:sp>
              <p:nvSpPr>
                <p:cNvPr id="553" name="Shape 553"/>
                <p:cNvSpPr txBox="1"/>
                <p:nvPr/>
              </p:nvSpPr>
              <p:spPr>
                <a:xfrm>
                  <a:off x="6904328" y="2399907"/>
                  <a:ext cx="621000" cy="246900"/>
                </a:xfrm>
                <a:prstGeom prst="rect">
                  <a:avLst/>
                </a:prstGeom>
                <a:noFill/>
                <a:ln>
                  <a:noFill/>
                </a:ln>
              </p:spPr>
              <p:txBody>
                <a:bodyPr anchorCtr="0" anchor="t" bIns="34275" lIns="68575" rIns="68575" wrap="square" tIns="34275">
                  <a:noAutofit/>
                </a:bodyPr>
                <a:lstStyle/>
                <a:p>
                  <a:pPr indent="0" lvl="0" marL="0" marR="0" rtl="0" algn="just">
                    <a:lnSpc>
                      <a:spcPct val="150000"/>
                    </a:lnSpc>
                    <a:spcBef>
                      <a:spcPts val="0"/>
                    </a:spcBef>
                    <a:spcAft>
                      <a:spcPts val="0"/>
                    </a:spcAft>
                    <a:buSzPct val="25000"/>
                    <a:buNone/>
                  </a:pPr>
                  <a:r>
                    <a:rPr lang="en-GB" sz="1400">
                      <a:solidFill>
                        <a:srgbClr val="000000"/>
                      </a:solidFill>
                      <a:latin typeface="Helvetica Neue"/>
                      <a:ea typeface="Helvetica Neue"/>
                      <a:cs typeface="Helvetica Neue"/>
                      <a:sym typeface="Helvetica Neue"/>
                    </a:rPr>
                    <a:t>Swipe</a:t>
                  </a:r>
                </a:p>
              </p:txBody>
            </p:sp>
            <p:sp>
              <p:nvSpPr>
                <p:cNvPr id="554" name="Shape 554"/>
                <p:cNvSpPr txBox="1"/>
                <p:nvPr/>
              </p:nvSpPr>
              <p:spPr>
                <a:xfrm>
                  <a:off x="3986432" y="3664295"/>
                  <a:ext cx="4093800" cy="666600"/>
                </a:xfrm>
                <a:prstGeom prst="rect">
                  <a:avLst/>
                </a:prstGeom>
                <a:noFill/>
                <a:ln>
                  <a:noFill/>
                </a:ln>
              </p:spPr>
              <p:txBody>
                <a:bodyPr anchorCtr="0" anchor="t" bIns="34275" lIns="68575" rIns="68575" wrap="square" tIns="34275">
                  <a:noAutofit/>
                </a:bodyPr>
                <a:lstStyle/>
                <a:p>
                  <a:pPr indent="0" lvl="0" marL="0" marR="0" rtl="0" algn="just">
                    <a:lnSpc>
                      <a:spcPct val="150000"/>
                    </a:lnSpc>
                    <a:spcBef>
                      <a:spcPts val="0"/>
                    </a:spcBef>
                    <a:spcAft>
                      <a:spcPts val="0"/>
                    </a:spcAft>
                    <a:buSzPct val="25000"/>
                    <a:buNone/>
                  </a:pPr>
                  <a:r>
                    <a:rPr lang="en-GB" sz="1200">
                      <a:solidFill>
                        <a:srgbClr val="000000"/>
                      </a:solidFill>
                      <a:latin typeface="Helvetica Neue"/>
                      <a:ea typeface="Helvetica Neue"/>
                      <a:cs typeface="Helvetica Neue"/>
                      <a:sym typeface="Helvetica Neue"/>
                    </a:rPr>
                    <a:t>As the back, home and overview buttons lie on a different plane than the other elements. The chances of user getting caught in the loop of back to home to overview to back is  quite high </a:t>
                  </a:r>
                </a:p>
              </p:txBody>
            </p:sp>
          </p:grpSp>
        </p:grpSp>
        <p:cxnSp>
          <p:nvCxnSpPr>
            <p:cNvPr id="555" name="Shape 555"/>
            <p:cNvCxnSpPr/>
            <p:nvPr/>
          </p:nvCxnSpPr>
          <p:spPr>
            <a:xfrm>
              <a:off x="8981873" y="3255119"/>
              <a:ext cx="38700" cy="1214100"/>
            </a:xfrm>
            <a:prstGeom prst="straightConnector1">
              <a:avLst/>
            </a:prstGeom>
            <a:noFill/>
            <a:ln cap="flat" cmpd="sng" w="12700">
              <a:solidFill>
                <a:srgbClr val="FFC000"/>
              </a:solidFill>
              <a:prstDash val="solid"/>
              <a:miter lim="8000"/>
              <a:headEnd len="med" w="med" type="none"/>
              <a:tailEnd len="med" w="med" type="none"/>
            </a:ln>
          </p:spPr>
        </p:cxnSp>
        <p:cxnSp>
          <p:nvCxnSpPr>
            <p:cNvPr id="556" name="Shape 556"/>
            <p:cNvCxnSpPr/>
            <p:nvPr/>
          </p:nvCxnSpPr>
          <p:spPr>
            <a:xfrm rot="10800000">
              <a:off x="3001316" y="3234412"/>
              <a:ext cx="0" cy="1214100"/>
            </a:xfrm>
            <a:prstGeom prst="straightConnector1">
              <a:avLst/>
            </a:prstGeom>
            <a:noFill/>
            <a:ln cap="flat" cmpd="sng" w="12700">
              <a:solidFill>
                <a:srgbClr val="FFC000"/>
              </a:solidFill>
              <a:prstDash val="solid"/>
              <a:miter lim="8000"/>
              <a:headEnd len="med" w="med" type="none"/>
              <a:tailEnd len="lg" w="lg" type="triangle"/>
            </a:ln>
          </p:spPr>
        </p:cxn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pic>
        <p:nvPicPr>
          <p:cNvPr descr="Logo Aditi.jpg" id="561" name="Shape 561"/>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562" name="Shape 562"/>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563" name="Shape 563"/>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564" name="Shape 564"/>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Identifying  Problems</a:t>
            </a:r>
          </a:p>
        </p:txBody>
      </p:sp>
      <p:sp>
        <p:nvSpPr>
          <p:cNvPr id="565" name="Shape 565"/>
          <p:cNvSpPr txBox="1"/>
          <p:nvPr/>
        </p:nvSpPr>
        <p:spPr>
          <a:xfrm>
            <a:off x="-11950"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120-140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566" name="Shape 566"/>
          <p:cNvSpPr txBox="1"/>
          <p:nvPr/>
        </p:nvSpPr>
        <p:spPr>
          <a:xfrm>
            <a:off x="6242425"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20-30 seconds</a:t>
            </a:r>
          </a:p>
          <a:p>
            <a:pPr lvl="0" rtl="0">
              <a:spcBef>
                <a:spcPts val="0"/>
              </a:spcBef>
              <a:buNone/>
            </a:pPr>
            <a:r>
              <a:t/>
            </a:r>
            <a:endParaRPr b="1" sz="1800">
              <a:solidFill>
                <a:srgbClr val="EFEFEF"/>
              </a:solidFill>
              <a:latin typeface="Raleway"/>
              <a:ea typeface="Raleway"/>
              <a:cs typeface="Raleway"/>
              <a:sym typeface="Raleway"/>
            </a:endParaRPr>
          </a:p>
        </p:txBody>
      </p:sp>
      <p:pic>
        <p:nvPicPr>
          <p:cNvPr id="567" name="Shape 567"/>
          <p:cNvPicPr preferRelativeResize="0"/>
          <p:nvPr/>
        </p:nvPicPr>
        <p:blipFill>
          <a:blip r:embed="rId5">
            <a:alphaModFix/>
          </a:blip>
          <a:stretch>
            <a:fillRect/>
          </a:stretch>
        </p:blipFill>
        <p:spPr>
          <a:xfrm>
            <a:off x="2516019" y="1225537"/>
            <a:ext cx="2285875" cy="3777019"/>
          </a:xfrm>
          <a:prstGeom prst="rect">
            <a:avLst/>
          </a:prstGeom>
          <a:noFill/>
          <a:ln>
            <a:noFill/>
          </a:ln>
        </p:spPr>
      </p:pic>
      <p:sp>
        <p:nvSpPr>
          <p:cNvPr id="568" name="Shape 568"/>
          <p:cNvSpPr txBox="1"/>
          <p:nvPr/>
        </p:nvSpPr>
        <p:spPr>
          <a:xfrm>
            <a:off x="334944" y="891956"/>
            <a:ext cx="60492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 3. The Visual Hierarchy is not similar to the Talk-Back Hierarchy</a:t>
            </a:r>
          </a:p>
        </p:txBody>
      </p:sp>
      <p:sp>
        <p:nvSpPr>
          <p:cNvPr id="569" name="Shape 569"/>
          <p:cNvSpPr txBox="1"/>
          <p:nvPr/>
        </p:nvSpPr>
        <p:spPr>
          <a:xfrm>
            <a:off x="5297818" y="2675152"/>
            <a:ext cx="3596700" cy="1674600"/>
          </a:xfrm>
          <a:prstGeom prst="rect">
            <a:avLst/>
          </a:prstGeom>
          <a:noFill/>
          <a:ln>
            <a:noFill/>
          </a:ln>
        </p:spPr>
        <p:txBody>
          <a:bodyPr anchorCtr="0" anchor="t" bIns="34275" lIns="68575" rIns="68575" wrap="square" tIns="34275">
            <a:noAutofit/>
          </a:bodyPr>
          <a:lstStyle/>
          <a:p>
            <a:pPr indent="0" lvl="0" marL="0" marR="0" rtl="0" algn="just">
              <a:lnSpc>
                <a:spcPct val="150000"/>
              </a:lnSpc>
              <a:spcBef>
                <a:spcPts val="0"/>
              </a:spcBef>
              <a:spcAft>
                <a:spcPts val="0"/>
              </a:spcAft>
              <a:buSzPct val="25000"/>
              <a:buNone/>
            </a:pPr>
            <a:r>
              <a:rPr lang="en-GB">
                <a:solidFill>
                  <a:srgbClr val="000000"/>
                </a:solidFill>
                <a:latin typeface="Helvetica Neue"/>
                <a:ea typeface="Helvetica Neue"/>
                <a:cs typeface="Helvetica Neue"/>
                <a:sym typeface="Helvetica Neue"/>
              </a:rPr>
              <a:t>The first swipe highlights the upload element. The audio feedback received is: “</a:t>
            </a:r>
            <a:r>
              <a:rPr i="1" lang="en-GB">
                <a:solidFill>
                  <a:srgbClr val="000000"/>
                </a:solidFill>
                <a:latin typeface="Helvetica Neue"/>
                <a:ea typeface="Helvetica Neue"/>
                <a:cs typeface="Helvetica Neue"/>
                <a:sym typeface="Helvetica Neue"/>
              </a:rPr>
              <a:t>Upload Video”</a:t>
            </a:r>
            <a:r>
              <a:rPr lang="en-GB">
                <a:solidFill>
                  <a:srgbClr val="000000"/>
                </a:solidFill>
                <a:latin typeface="Helvetica Neue"/>
                <a:ea typeface="Helvetica Neue"/>
                <a:cs typeface="Helvetica Neue"/>
                <a:sym typeface="Helvetica Neue"/>
              </a:rPr>
              <a:t> which does not receive the highest visual hierarchy</a:t>
            </a:r>
          </a:p>
          <a:p>
            <a:pPr indent="0" lvl="0" marL="0" marR="0" rtl="0" algn="just">
              <a:lnSpc>
                <a:spcPct val="150000"/>
              </a:lnSpc>
              <a:spcBef>
                <a:spcPts val="1400"/>
              </a:spcBef>
              <a:spcAft>
                <a:spcPts val="0"/>
              </a:spcAft>
              <a:buSzPct val="25000"/>
              <a:buNone/>
            </a:pPr>
            <a:r>
              <a:rPr lang="en-GB" sz="700">
                <a:solidFill>
                  <a:srgbClr val="000000"/>
                </a:solidFill>
                <a:latin typeface="Times New Roman"/>
                <a:ea typeface="Times New Roman"/>
                <a:cs typeface="Times New Roman"/>
                <a:sym typeface="Times New Roman"/>
              </a:rPr>
              <a:t> </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pic>
        <p:nvPicPr>
          <p:cNvPr id="574" name="Shape 574"/>
          <p:cNvPicPr preferRelativeResize="0"/>
          <p:nvPr/>
        </p:nvPicPr>
        <p:blipFill rotWithShape="1">
          <a:blip r:embed="rId3">
            <a:alphaModFix/>
          </a:blip>
          <a:srcRect b="0" l="0" r="0" t="0"/>
          <a:stretch/>
        </p:blipFill>
        <p:spPr>
          <a:xfrm>
            <a:off x="537602" y="1753274"/>
            <a:ext cx="2033100" cy="584700"/>
          </a:xfrm>
          <a:prstGeom prst="rect">
            <a:avLst/>
          </a:prstGeom>
          <a:noFill/>
          <a:ln>
            <a:noFill/>
          </a:ln>
        </p:spPr>
      </p:pic>
      <p:pic>
        <p:nvPicPr>
          <p:cNvPr descr="Logo Aditi.jpg" id="575" name="Shape 575"/>
          <p:cNvPicPr preferRelativeResize="0"/>
          <p:nvPr/>
        </p:nvPicPr>
        <p:blipFill>
          <a:blip r:embed="rId4">
            <a:alphaModFix/>
          </a:blip>
          <a:stretch>
            <a:fillRect/>
          </a:stretch>
        </p:blipFill>
        <p:spPr>
          <a:xfrm>
            <a:off x="8694775" y="4716150"/>
            <a:ext cx="287850" cy="308650"/>
          </a:xfrm>
          <a:prstGeom prst="rect">
            <a:avLst/>
          </a:prstGeom>
          <a:noFill/>
          <a:ln>
            <a:noFill/>
          </a:ln>
        </p:spPr>
      </p:pic>
      <p:pic>
        <p:nvPicPr>
          <p:cNvPr id="576" name="Shape 576"/>
          <p:cNvPicPr preferRelativeResize="0"/>
          <p:nvPr/>
        </p:nvPicPr>
        <p:blipFill rotWithShape="1">
          <a:blip r:embed="rId5">
            <a:alphaModFix/>
          </a:blip>
          <a:srcRect b="0" l="0" r="70710" t="0"/>
          <a:stretch/>
        </p:blipFill>
        <p:spPr>
          <a:xfrm>
            <a:off x="143550" y="4668197"/>
            <a:ext cx="287850" cy="356597"/>
          </a:xfrm>
          <a:prstGeom prst="rect">
            <a:avLst/>
          </a:prstGeom>
          <a:noFill/>
          <a:ln>
            <a:noFill/>
          </a:ln>
        </p:spPr>
      </p:pic>
      <p:cxnSp>
        <p:nvCxnSpPr>
          <p:cNvPr id="577" name="Shape 57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578" name="Shape 57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Identifying  Problems</a:t>
            </a:r>
          </a:p>
        </p:txBody>
      </p:sp>
      <p:sp>
        <p:nvSpPr>
          <p:cNvPr id="579" name="Shape 579"/>
          <p:cNvSpPr txBox="1"/>
          <p:nvPr/>
        </p:nvSpPr>
        <p:spPr>
          <a:xfrm>
            <a:off x="-11950"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120-140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580" name="Shape 580"/>
          <p:cNvSpPr txBox="1"/>
          <p:nvPr/>
        </p:nvSpPr>
        <p:spPr>
          <a:xfrm>
            <a:off x="6242425"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20-30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581" name="Shape 581"/>
          <p:cNvSpPr txBox="1"/>
          <p:nvPr/>
        </p:nvSpPr>
        <p:spPr>
          <a:xfrm>
            <a:off x="361436" y="856574"/>
            <a:ext cx="58605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 4. The icons are small and do not have a consistent layout </a:t>
            </a:r>
          </a:p>
        </p:txBody>
      </p:sp>
      <p:pic>
        <p:nvPicPr>
          <p:cNvPr id="582" name="Shape 582"/>
          <p:cNvPicPr preferRelativeResize="0"/>
          <p:nvPr/>
        </p:nvPicPr>
        <p:blipFill rotWithShape="1">
          <a:blip r:embed="rId6">
            <a:alphaModFix/>
          </a:blip>
          <a:srcRect b="85093" l="0" r="0" t="0"/>
          <a:stretch/>
        </p:blipFill>
        <p:spPr>
          <a:xfrm>
            <a:off x="537602" y="2635288"/>
            <a:ext cx="2033100" cy="543600"/>
          </a:xfrm>
          <a:prstGeom prst="rect">
            <a:avLst/>
          </a:prstGeom>
          <a:noFill/>
          <a:ln>
            <a:noFill/>
          </a:ln>
        </p:spPr>
      </p:pic>
      <p:pic>
        <p:nvPicPr>
          <p:cNvPr id="583" name="Shape 583"/>
          <p:cNvPicPr preferRelativeResize="0"/>
          <p:nvPr/>
        </p:nvPicPr>
        <p:blipFill rotWithShape="1">
          <a:blip r:embed="rId7">
            <a:alphaModFix/>
          </a:blip>
          <a:srcRect b="52116" l="0" r="0" t="0"/>
          <a:stretch/>
        </p:blipFill>
        <p:spPr>
          <a:xfrm>
            <a:off x="2612043" y="1753274"/>
            <a:ext cx="1790700" cy="1524000"/>
          </a:xfrm>
          <a:prstGeom prst="rect">
            <a:avLst/>
          </a:prstGeom>
          <a:noFill/>
          <a:ln>
            <a:noFill/>
          </a:ln>
        </p:spPr>
      </p:pic>
      <p:sp>
        <p:nvSpPr>
          <p:cNvPr id="584" name="Shape 584"/>
          <p:cNvSpPr/>
          <p:nvPr/>
        </p:nvSpPr>
        <p:spPr>
          <a:xfrm>
            <a:off x="2057400" y="1871832"/>
            <a:ext cx="306600" cy="2904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1400">
              <a:solidFill>
                <a:srgbClr val="FFFFFF"/>
              </a:solidFill>
              <a:latin typeface="Calibri"/>
              <a:ea typeface="Calibri"/>
              <a:cs typeface="Calibri"/>
              <a:sym typeface="Calibri"/>
            </a:endParaRPr>
          </a:p>
        </p:txBody>
      </p:sp>
      <p:sp>
        <p:nvSpPr>
          <p:cNvPr id="585" name="Shape 585"/>
          <p:cNvSpPr/>
          <p:nvPr/>
        </p:nvSpPr>
        <p:spPr>
          <a:xfrm>
            <a:off x="2223345" y="2761859"/>
            <a:ext cx="306600" cy="2904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1400">
              <a:solidFill>
                <a:srgbClr val="FFFFFF"/>
              </a:solidFill>
              <a:latin typeface="Calibri"/>
              <a:ea typeface="Calibri"/>
              <a:cs typeface="Calibri"/>
              <a:sym typeface="Calibri"/>
            </a:endParaRPr>
          </a:p>
        </p:txBody>
      </p:sp>
      <p:sp>
        <p:nvSpPr>
          <p:cNvPr id="586" name="Shape 586"/>
          <p:cNvSpPr/>
          <p:nvPr/>
        </p:nvSpPr>
        <p:spPr>
          <a:xfrm>
            <a:off x="2626220" y="1900463"/>
            <a:ext cx="306600" cy="2904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1400">
              <a:solidFill>
                <a:srgbClr val="FFFFFF"/>
              </a:solidFill>
              <a:latin typeface="Calibri"/>
              <a:ea typeface="Calibri"/>
              <a:cs typeface="Calibri"/>
              <a:sym typeface="Calibri"/>
            </a:endParaRPr>
          </a:p>
        </p:txBody>
      </p:sp>
      <p:pic>
        <p:nvPicPr>
          <p:cNvPr id="587" name="Shape 587"/>
          <p:cNvPicPr preferRelativeResize="0"/>
          <p:nvPr/>
        </p:nvPicPr>
        <p:blipFill rotWithShape="1">
          <a:blip r:embed="rId8">
            <a:alphaModFix/>
          </a:blip>
          <a:srcRect b="0" l="0" r="0" t="0"/>
          <a:stretch/>
        </p:blipFill>
        <p:spPr>
          <a:xfrm>
            <a:off x="6087261" y="1620638"/>
            <a:ext cx="1177200" cy="1216200"/>
          </a:xfrm>
          <a:prstGeom prst="rect">
            <a:avLst/>
          </a:prstGeom>
          <a:noFill/>
          <a:ln>
            <a:noFill/>
          </a:ln>
        </p:spPr>
      </p:pic>
      <p:pic>
        <p:nvPicPr>
          <p:cNvPr id="588" name="Shape 588"/>
          <p:cNvPicPr preferRelativeResize="0"/>
          <p:nvPr/>
        </p:nvPicPr>
        <p:blipFill rotWithShape="1">
          <a:blip r:embed="rId9">
            <a:alphaModFix/>
          </a:blip>
          <a:srcRect b="0" l="0" r="0" t="0"/>
          <a:stretch/>
        </p:blipFill>
        <p:spPr>
          <a:xfrm>
            <a:off x="4904728" y="1620638"/>
            <a:ext cx="1094100" cy="2029200"/>
          </a:xfrm>
          <a:prstGeom prst="rect">
            <a:avLst/>
          </a:prstGeom>
          <a:noFill/>
          <a:ln>
            <a:noFill/>
          </a:ln>
        </p:spPr>
      </p:pic>
      <p:pic>
        <p:nvPicPr>
          <p:cNvPr id="589" name="Shape 589"/>
          <p:cNvPicPr preferRelativeResize="0"/>
          <p:nvPr/>
        </p:nvPicPr>
        <p:blipFill rotWithShape="1">
          <a:blip r:embed="rId10">
            <a:alphaModFix/>
          </a:blip>
          <a:srcRect b="0" l="0" r="0" t="0"/>
          <a:stretch/>
        </p:blipFill>
        <p:spPr>
          <a:xfrm>
            <a:off x="7384318" y="1611448"/>
            <a:ext cx="1115700" cy="1984500"/>
          </a:xfrm>
          <a:prstGeom prst="rect">
            <a:avLst/>
          </a:prstGeom>
          <a:noFill/>
          <a:ln>
            <a:noFill/>
          </a:ln>
        </p:spPr>
      </p:pic>
      <p:sp>
        <p:nvSpPr>
          <p:cNvPr id="590" name="Shape 590"/>
          <p:cNvSpPr/>
          <p:nvPr/>
        </p:nvSpPr>
        <p:spPr>
          <a:xfrm>
            <a:off x="5755082" y="2203414"/>
            <a:ext cx="303600" cy="1758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1400">
              <a:solidFill>
                <a:srgbClr val="FFFFFF"/>
              </a:solidFill>
              <a:latin typeface="Calibri"/>
              <a:ea typeface="Calibri"/>
              <a:cs typeface="Calibri"/>
              <a:sym typeface="Calibri"/>
            </a:endParaRPr>
          </a:p>
        </p:txBody>
      </p:sp>
      <p:sp>
        <p:nvSpPr>
          <p:cNvPr id="591" name="Shape 591"/>
          <p:cNvSpPr/>
          <p:nvPr/>
        </p:nvSpPr>
        <p:spPr>
          <a:xfrm>
            <a:off x="6944025" y="2379233"/>
            <a:ext cx="303600" cy="1758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1400">
              <a:solidFill>
                <a:srgbClr val="FFFFFF"/>
              </a:solidFill>
              <a:latin typeface="Calibri"/>
              <a:ea typeface="Calibri"/>
              <a:cs typeface="Calibri"/>
              <a:sym typeface="Calibri"/>
            </a:endParaRPr>
          </a:p>
        </p:txBody>
      </p:sp>
      <p:sp>
        <p:nvSpPr>
          <p:cNvPr id="592" name="Shape 592"/>
          <p:cNvSpPr/>
          <p:nvPr/>
        </p:nvSpPr>
        <p:spPr>
          <a:xfrm>
            <a:off x="8099128" y="2964406"/>
            <a:ext cx="303600" cy="1758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1400">
              <a:solidFill>
                <a:srgbClr val="FFFFFF"/>
              </a:solidFill>
              <a:latin typeface="Calibri"/>
              <a:ea typeface="Calibri"/>
              <a:cs typeface="Calibri"/>
              <a:sym typeface="Calibri"/>
            </a:endParaRPr>
          </a:p>
        </p:txBody>
      </p:sp>
      <p:sp>
        <p:nvSpPr>
          <p:cNvPr id="593" name="Shape 593"/>
          <p:cNvSpPr txBox="1"/>
          <p:nvPr/>
        </p:nvSpPr>
        <p:spPr>
          <a:xfrm>
            <a:off x="2716060" y="4087485"/>
            <a:ext cx="3711900" cy="3003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b="1" lang="en-GB">
                <a:solidFill>
                  <a:srgbClr val="000000"/>
                </a:solidFill>
                <a:latin typeface="Helvetica Neue"/>
                <a:ea typeface="Helvetica Neue"/>
                <a:cs typeface="Helvetica Neue"/>
                <a:sym typeface="Helvetica Neue"/>
              </a:rPr>
              <a:t>Different placements </a:t>
            </a:r>
            <a:r>
              <a:rPr lang="en-GB">
                <a:solidFill>
                  <a:srgbClr val="000000"/>
                </a:solidFill>
                <a:latin typeface="Helvetica Neue"/>
                <a:ea typeface="Helvetica Neue"/>
                <a:cs typeface="Helvetica Neue"/>
                <a:sym typeface="Helvetica Neue"/>
              </a:rPr>
              <a:t>of same action items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pic>
        <p:nvPicPr>
          <p:cNvPr descr="Logo Aditi.jpg" id="598" name="Shape 598"/>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599" name="Shape 599"/>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600" name="Shape 600"/>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601" name="Shape 601"/>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Identifying  Problems</a:t>
            </a:r>
          </a:p>
        </p:txBody>
      </p:sp>
      <p:sp>
        <p:nvSpPr>
          <p:cNvPr id="602" name="Shape 602"/>
          <p:cNvSpPr txBox="1"/>
          <p:nvPr/>
        </p:nvSpPr>
        <p:spPr>
          <a:xfrm>
            <a:off x="-11950"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120-140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603" name="Shape 603"/>
          <p:cNvSpPr txBox="1"/>
          <p:nvPr/>
        </p:nvSpPr>
        <p:spPr>
          <a:xfrm>
            <a:off x="6242425"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20-30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604" name="Shape 604"/>
          <p:cNvSpPr txBox="1"/>
          <p:nvPr/>
        </p:nvSpPr>
        <p:spPr>
          <a:xfrm>
            <a:off x="334952" y="900272"/>
            <a:ext cx="7506000" cy="392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 5. The actionable and non-actionable items are read in the same tone </a:t>
            </a:r>
          </a:p>
        </p:txBody>
      </p:sp>
      <p:grpSp>
        <p:nvGrpSpPr>
          <p:cNvPr id="605" name="Shape 605"/>
          <p:cNvGrpSpPr/>
          <p:nvPr/>
        </p:nvGrpSpPr>
        <p:grpSpPr>
          <a:xfrm>
            <a:off x="1803880" y="1410078"/>
            <a:ext cx="5523253" cy="3054763"/>
            <a:chOff x="1853005" y="1763061"/>
            <a:chExt cx="7364338" cy="4073018"/>
          </a:xfrm>
        </p:grpSpPr>
        <p:pic>
          <p:nvPicPr>
            <p:cNvPr id="606" name="Shape 606"/>
            <p:cNvPicPr preferRelativeResize="0"/>
            <p:nvPr/>
          </p:nvPicPr>
          <p:blipFill rotWithShape="1">
            <a:blip r:embed="rId5">
              <a:alphaModFix/>
            </a:blip>
            <a:srcRect b="0" l="0" r="0" t="0"/>
            <a:stretch/>
          </p:blipFill>
          <p:spPr>
            <a:xfrm>
              <a:off x="1853005" y="1763061"/>
              <a:ext cx="2355600" cy="4013400"/>
            </a:xfrm>
            <a:prstGeom prst="rect">
              <a:avLst/>
            </a:prstGeom>
            <a:noFill/>
            <a:ln>
              <a:noFill/>
            </a:ln>
          </p:spPr>
        </p:pic>
        <p:pic>
          <p:nvPicPr>
            <p:cNvPr id="607" name="Shape 607"/>
            <p:cNvPicPr preferRelativeResize="0"/>
            <p:nvPr/>
          </p:nvPicPr>
          <p:blipFill rotWithShape="1">
            <a:blip r:embed="rId6">
              <a:alphaModFix/>
            </a:blip>
            <a:srcRect b="0" l="0" r="0" t="0"/>
            <a:stretch/>
          </p:blipFill>
          <p:spPr>
            <a:xfrm>
              <a:off x="4423001" y="1763061"/>
              <a:ext cx="2264100" cy="4019700"/>
            </a:xfrm>
            <a:prstGeom prst="rect">
              <a:avLst/>
            </a:prstGeom>
            <a:noFill/>
            <a:ln>
              <a:noFill/>
            </a:ln>
          </p:spPr>
        </p:pic>
        <p:pic>
          <p:nvPicPr>
            <p:cNvPr id="608" name="Shape 608"/>
            <p:cNvPicPr preferRelativeResize="0"/>
            <p:nvPr/>
          </p:nvPicPr>
          <p:blipFill rotWithShape="1">
            <a:blip r:embed="rId7">
              <a:alphaModFix/>
            </a:blip>
            <a:srcRect b="0" l="0" r="0" t="0"/>
            <a:stretch/>
          </p:blipFill>
          <p:spPr>
            <a:xfrm>
              <a:off x="6940643" y="1816979"/>
              <a:ext cx="2276700" cy="4019100"/>
            </a:xfrm>
            <a:prstGeom prst="rect">
              <a:avLst/>
            </a:prstGeom>
            <a:noFill/>
            <a:ln>
              <a:noFill/>
            </a:ln>
          </p:spPr>
        </p:pic>
        <p:sp>
          <p:nvSpPr>
            <p:cNvPr id="609" name="Shape 609"/>
            <p:cNvSpPr/>
            <p:nvPr/>
          </p:nvSpPr>
          <p:spPr>
            <a:xfrm>
              <a:off x="2743200" y="2221456"/>
              <a:ext cx="1419600" cy="3873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1400">
                <a:solidFill>
                  <a:srgbClr val="FFFFFF"/>
                </a:solidFill>
                <a:latin typeface="Calibri"/>
                <a:ea typeface="Calibri"/>
                <a:cs typeface="Calibri"/>
                <a:sym typeface="Calibri"/>
              </a:endParaRPr>
            </a:p>
          </p:txBody>
        </p:sp>
        <p:sp>
          <p:nvSpPr>
            <p:cNvPr id="610" name="Shape 610"/>
            <p:cNvSpPr/>
            <p:nvPr/>
          </p:nvSpPr>
          <p:spPr>
            <a:xfrm>
              <a:off x="4676524" y="3235362"/>
              <a:ext cx="1712700" cy="3873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1400">
                <a:solidFill>
                  <a:srgbClr val="FFFFFF"/>
                </a:solidFill>
                <a:latin typeface="Calibri"/>
                <a:ea typeface="Calibri"/>
                <a:cs typeface="Calibri"/>
                <a:sym typeface="Calibri"/>
              </a:endParaRPr>
            </a:p>
          </p:txBody>
        </p:sp>
        <p:sp>
          <p:nvSpPr>
            <p:cNvPr id="611" name="Shape 611"/>
            <p:cNvSpPr/>
            <p:nvPr/>
          </p:nvSpPr>
          <p:spPr>
            <a:xfrm>
              <a:off x="8367587" y="3856392"/>
              <a:ext cx="593400" cy="3873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1400">
                <a:solidFill>
                  <a:srgbClr val="FFFFFF"/>
                </a:solidFill>
                <a:latin typeface="Calibri"/>
                <a:ea typeface="Calibri"/>
                <a:cs typeface="Calibri"/>
                <a:sym typeface="Calibri"/>
              </a:endParaRPr>
            </a:p>
          </p:txBody>
        </p:sp>
      </p:grpSp>
      <p:sp>
        <p:nvSpPr>
          <p:cNvPr id="612" name="Shape 612"/>
          <p:cNvSpPr txBox="1"/>
          <p:nvPr/>
        </p:nvSpPr>
        <p:spPr>
          <a:xfrm>
            <a:off x="1536100" y="4582243"/>
            <a:ext cx="6513900" cy="5013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The talk back reads a) Delete Thread. b) Delete. c) Delete in the same tone and pitch</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grpSp>
        <p:nvGrpSpPr>
          <p:cNvPr id="617" name="Shape 617"/>
          <p:cNvGrpSpPr/>
          <p:nvPr/>
        </p:nvGrpSpPr>
        <p:grpSpPr>
          <a:xfrm>
            <a:off x="827571" y="1441254"/>
            <a:ext cx="2790241" cy="2268186"/>
            <a:chOff x="815475" y="1714455"/>
            <a:chExt cx="4116006" cy="3345900"/>
          </a:xfrm>
        </p:grpSpPr>
        <p:pic>
          <p:nvPicPr>
            <p:cNvPr id="618" name="Shape 618"/>
            <p:cNvPicPr preferRelativeResize="0"/>
            <p:nvPr/>
          </p:nvPicPr>
          <p:blipFill rotWithShape="1">
            <a:blip r:embed="rId3">
              <a:alphaModFix/>
            </a:blip>
            <a:srcRect b="0" l="0" r="0" t="0"/>
            <a:stretch/>
          </p:blipFill>
          <p:spPr>
            <a:xfrm>
              <a:off x="815475" y="1714455"/>
              <a:ext cx="1959000" cy="3285000"/>
            </a:xfrm>
            <a:prstGeom prst="rect">
              <a:avLst/>
            </a:prstGeom>
            <a:noFill/>
            <a:ln>
              <a:noFill/>
            </a:ln>
          </p:spPr>
        </p:pic>
        <p:pic>
          <p:nvPicPr>
            <p:cNvPr id="619" name="Shape 619"/>
            <p:cNvPicPr preferRelativeResize="0"/>
            <p:nvPr/>
          </p:nvPicPr>
          <p:blipFill rotWithShape="1">
            <a:blip r:embed="rId4">
              <a:alphaModFix/>
            </a:blip>
            <a:srcRect b="0" l="0" r="0" t="0"/>
            <a:stretch/>
          </p:blipFill>
          <p:spPr>
            <a:xfrm>
              <a:off x="2900181" y="1714455"/>
              <a:ext cx="2031300" cy="3345900"/>
            </a:xfrm>
            <a:prstGeom prst="rect">
              <a:avLst/>
            </a:prstGeom>
            <a:noFill/>
            <a:ln>
              <a:noFill/>
            </a:ln>
          </p:spPr>
        </p:pic>
      </p:grpSp>
      <p:pic>
        <p:nvPicPr>
          <p:cNvPr descr="Logo Aditi.jpg" id="620" name="Shape 620"/>
          <p:cNvPicPr preferRelativeResize="0"/>
          <p:nvPr/>
        </p:nvPicPr>
        <p:blipFill>
          <a:blip r:embed="rId5">
            <a:alphaModFix/>
          </a:blip>
          <a:stretch>
            <a:fillRect/>
          </a:stretch>
        </p:blipFill>
        <p:spPr>
          <a:xfrm>
            <a:off x="8694775" y="4716150"/>
            <a:ext cx="287850" cy="308650"/>
          </a:xfrm>
          <a:prstGeom prst="rect">
            <a:avLst/>
          </a:prstGeom>
          <a:noFill/>
          <a:ln>
            <a:noFill/>
          </a:ln>
        </p:spPr>
      </p:pic>
      <p:pic>
        <p:nvPicPr>
          <p:cNvPr id="621" name="Shape 621"/>
          <p:cNvPicPr preferRelativeResize="0"/>
          <p:nvPr/>
        </p:nvPicPr>
        <p:blipFill rotWithShape="1">
          <a:blip r:embed="rId6">
            <a:alphaModFix/>
          </a:blip>
          <a:srcRect b="0" l="0" r="70710" t="0"/>
          <a:stretch/>
        </p:blipFill>
        <p:spPr>
          <a:xfrm>
            <a:off x="143550" y="4668197"/>
            <a:ext cx="287850" cy="356597"/>
          </a:xfrm>
          <a:prstGeom prst="rect">
            <a:avLst/>
          </a:prstGeom>
          <a:noFill/>
          <a:ln>
            <a:noFill/>
          </a:ln>
        </p:spPr>
      </p:pic>
      <p:cxnSp>
        <p:nvCxnSpPr>
          <p:cNvPr id="622" name="Shape 622"/>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623" name="Shape 623"/>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Identifying  Problems</a:t>
            </a:r>
          </a:p>
        </p:txBody>
      </p:sp>
      <p:sp>
        <p:nvSpPr>
          <p:cNvPr id="624" name="Shape 624"/>
          <p:cNvSpPr txBox="1"/>
          <p:nvPr/>
        </p:nvSpPr>
        <p:spPr>
          <a:xfrm>
            <a:off x="-11950"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120-140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625" name="Shape 625"/>
          <p:cNvSpPr txBox="1"/>
          <p:nvPr/>
        </p:nvSpPr>
        <p:spPr>
          <a:xfrm>
            <a:off x="6242425" y="765650"/>
            <a:ext cx="2677500" cy="598800"/>
          </a:xfrm>
          <a:prstGeom prst="rect">
            <a:avLst/>
          </a:prstGeom>
          <a:noFill/>
          <a:ln>
            <a:noFill/>
          </a:ln>
        </p:spPr>
        <p:txBody>
          <a:bodyPr anchorCtr="0" anchor="t" bIns="91425" lIns="91425" rIns="91425" wrap="square" tIns="91425">
            <a:noAutofit/>
          </a:bodyPr>
          <a:lstStyle/>
          <a:p>
            <a:pPr lvl="0" rtl="0">
              <a:spcBef>
                <a:spcPts val="0"/>
              </a:spcBef>
              <a:buNone/>
            </a:pPr>
            <a:r>
              <a:rPr b="1" lang="en-GB" sz="2400">
                <a:solidFill>
                  <a:srgbClr val="EFEFEF"/>
                </a:solidFill>
                <a:latin typeface="Raleway"/>
                <a:ea typeface="Raleway"/>
                <a:cs typeface="Raleway"/>
                <a:sym typeface="Raleway"/>
              </a:rPr>
              <a:t>20-30 seconds</a:t>
            </a:r>
          </a:p>
          <a:p>
            <a:pPr lvl="0" rtl="0">
              <a:spcBef>
                <a:spcPts val="0"/>
              </a:spcBef>
              <a:buNone/>
            </a:pPr>
            <a:r>
              <a:t/>
            </a:r>
            <a:endParaRPr b="1" sz="1800">
              <a:solidFill>
                <a:srgbClr val="EFEFEF"/>
              </a:solidFill>
              <a:latin typeface="Raleway"/>
              <a:ea typeface="Raleway"/>
              <a:cs typeface="Raleway"/>
              <a:sym typeface="Raleway"/>
            </a:endParaRPr>
          </a:p>
        </p:txBody>
      </p:sp>
      <p:sp>
        <p:nvSpPr>
          <p:cNvPr id="626" name="Shape 626"/>
          <p:cNvSpPr txBox="1"/>
          <p:nvPr/>
        </p:nvSpPr>
        <p:spPr>
          <a:xfrm>
            <a:off x="361436" y="893426"/>
            <a:ext cx="61293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6. The user does not get the right feedback at the right time</a:t>
            </a:r>
          </a:p>
        </p:txBody>
      </p:sp>
      <p:sp>
        <p:nvSpPr>
          <p:cNvPr id="627" name="Shape 627"/>
          <p:cNvSpPr/>
          <p:nvPr/>
        </p:nvSpPr>
        <p:spPr>
          <a:xfrm>
            <a:off x="1251923" y="2323398"/>
            <a:ext cx="474300" cy="4974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l">
              <a:spcBef>
                <a:spcPts val="0"/>
              </a:spcBef>
              <a:buSzPct val="25000"/>
              <a:buNone/>
            </a:pPr>
            <a:r>
              <a:t/>
            </a:r>
            <a:endParaRPr sz="1400">
              <a:solidFill>
                <a:srgbClr val="FFFF00"/>
              </a:solidFill>
              <a:latin typeface="Calibri"/>
              <a:ea typeface="Calibri"/>
              <a:cs typeface="Calibri"/>
              <a:sym typeface="Calibri"/>
            </a:endParaRPr>
          </a:p>
        </p:txBody>
      </p:sp>
      <p:sp>
        <p:nvSpPr>
          <p:cNvPr id="628" name="Shape 628"/>
          <p:cNvSpPr/>
          <p:nvPr/>
        </p:nvSpPr>
        <p:spPr>
          <a:xfrm>
            <a:off x="2070361" y="1932589"/>
            <a:ext cx="1665600" cy="17256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l">
              <a:spcBef>
                <a:spcPts val="0"/>
              </a:spcBef>
              <a:buSzPct val="25000"/>
              <a:buNone/>
            </a:pPr>
            <a:r>
              <a:t/>
            </a:r>
            <a:endParaRPr sz="1400">
              <a:solidFill>
                <a:srgbClr val="FFFFFF"/>
              </a:solidFill>
              <a:latin typeface="Calibri"/>
              <a:ea typeface="Calibri"/>
              <a:cs typeface="Calibri"/>
              <a:sym typeface="Calibri"/>
            </a:endParaRPr>
          </a:p>
        </p:txBody>
      </p:sp>
      <p:sp>
        <p:nvSpPr>
          <p:cNvPr id="629" name="Shape 629"/>
          <p:cNvSpPr txBox="1"/>
          <p:nvPr/>
        </p:nvSpPr>
        <p:spPr>
          <a:xfrm>
            <a:off x="358616" y="4029739"/>
            <a:ext cx="1981500" cy="824400"/>
          </a:xfrm>
          <a:prstGeom prst="rect">
            <a:avLst/>
          </a:prstGeom>
          <a:noFill/>
          <a:ln>
            <a:noFill/>
          </a:ln>
        </p:spPr>
        <p:txBody>
          <a:bodyPr anchorCtr="0" anchor="t" bIns="34275" lIns="68575" rIns="68575" wrap="square" tIns="34275">
            <a:noAutofit/>
          </a:bodyPr>
          <a:lstStyle/>
          <a:p>
            <a:pPr indent="0" lvl="0" marL="0" marR="0" rtl="0" algn="just">
              <a:spcBef>
                <a:spcPts val="0"/>
              </a:spcBef>
              <a:spcAft>
                <a:spcPts val="0"/>
              </a:spcAft>
              <a:buSzPct val="25000"/>
              <a:buNone/>
            </a:pPr>
            <a:r>
              <a:rPr lang="en-GB" sz="1200">
                <a:solidFill>
                  <a:srgbClr val="000000"/>
                </a:solidFill>
                <a:latin typeface="Helvetica Neue"/>
                <a:ea typeface="Helvetica Neue"/>
                <a:cs typeface="Helvetica Neue"/>
                <a:sym typeface="Helvetica Neue"/>
              </a:rPr>
              <a:t>Visual feedback of arc moving around the circle but no audio feedback of search</a:t>
            </a:r>
          </a:p>
          <a:p>
            <a:pPr indent="0" lvl="0" marL="0" marR="0" rtl="0" algn="just">
              <a:spcBef>
                <a:spcPts val="1400"/>
              </a:spcBef>
              <a:spcAft>
                <a:spcPts val="0"/>
              </a:spcAft>
              <a:buSzPct val="25000"/>
              <a:buNone/>
            </a:pPr>
            <a:r>
              <a:rPr lang="en-GB" sz="1200">
                <a:solidFill>
                  <a:srgbClr val="000000"/>
                </a:solidFill>
                <a:latin typeface="Helvetica Neue"/>
                <a:ea typeface="Helvetica Neue"/>
                <a:cs typeface="Helvetica Neue"/>
                <a:sym typeface="Helvetica Neue"/>
              </a:rPr>
              <a:t> </a:t>
            </a:r>
          </a:p>
        </p:txBody>
      </p:sp>
      <p:sp>
        <p:nvSpPr>
          <p:cNvPr id="630" name="Shape 630"/>
          <p:cNvSpPr txBox="1"/>
          <p:nvPr/>
        </p:nvSpPr>
        <p:spPr>
          <a:xfrm>
            <a:off x="2490031" y="4080510"/>
            <a:ext cx="2004900" cy="662700"/>
          </a:xfrm>
          <a:prstGeom prst="rect">
            <a:avLst/>
          </a:prstGeom>
          <a:noFill/>
          <a:ln>
            <a:noFill/>
          </a:ln>
        </p:spPr>
        <p:txBody>
          <a:bodyPr anchorCtr="0" anchor="t" bIns="34275" lIns="68575" rIns="68575" wrap="square" tIns="34275">
            <a:noAutofit/>
          </a:bodyPr>
          <a:lstStyle/>
          <a:p>
            <a:pPr indent="0" lvl="0" marL="0" marR="0" rtl="0" algn="just">
              <a:spcBef>
                <a:spcPts val="0"/>
              </a:spcBef>
              <a:spcAft>
                <a:spcPts val="0"/>
              </a:spcAft>
              <a:buSzPct val="25000"/>
              <a:buNone/>
            </a:pPr>
            <a:r>
              <a:rPr lang="en-GB" sz="1200">
                <a:solidFill>
                  <a:srgbClr val="000000"/>
                </a:solidFill>
                <a:latin typeface="Helvetica Neue"/>
                <a:ea typeface="Helvetica Neue"/>
                <a:cs typeface="Helvetica Neue"/>
                <a:sym typeface="Helvetica Neue"/>
              </a:rPr>
              <a:t>When the search is complete a sound is heard which can easily be missed by the user</a:t>
            </a:r>
          </a:p>
          <a:p>
            <a:pPr indent="0" lvl="0" marL="0" marR="0" rtl="0" algn="just">
              <a:lnSpc>
                <a:spcPct val="150000"/>
              </a:lnSpc>
              <a:spcBef>
                <a:spcPts val="1400"/>
              </a:spcBef>
              <a:spcAft>
                <a:spcPts val="0"/>
              </a:spcAft>
              <a:buSzPct val="25000"/>
              <a:buNone/>
            </a:pPr>
            <a:r>
              <a:rPr lang="en-GB" sz="1200">
                <a:solidFill>
                  <a:srgbClr val="000000"/>
                </a:solidFill>
                <a:latin typeface="Helvetica Neue"/>
                <a:ea typeface="Helvetica Neue"/>
                <a:cs typeface="Helvetica Neue"/>
                <a:sym typeface="Helvetica Neue"/>
              </a:rPr>
              <a:t> </a:t>
            </a:r>
          </a:p>
        </p:txBody>
      </p:sp>
      <p:pic>
        <p:nvPicPr>
          <p:cNvPr id="631" name="Shape 631"/>
          <p:cNvPicPr preferRelativeResize="0"/>
          <p:nvPr/>
        </p:nvPicPr>
        <p:blipFill rotWithShape="1">
          <a:blip r:embed="rId7">
            <a:alphaModFix/>
          </a:blip>
          <a:srcRect b="0" l="0" r="0" t="0"/>
          <a:stretch/>
        </p:blipFill>
        <p:spPr>
          <a:xfrm>
            <a:off x="4606555" y="1506706"/>
            <a:ext cx="1281000" cy="2248500"/>
          </a:xfrm>
          <a:prstGeom prst="rect">
            <a:avLst/>
          </a:prstGeom>
          <a:noFill/>
          <a:ln>
            <a:noFill/>
          </a:ln>
        </p:spPr>
      </p:pic>
      <p:pic>
        <p:nvPicPr>
          <p:cNvPr id="632" name="Shape 632"/>
          <p:cNvPicPr preferRelativeResize="0"/>
          <p:nvPr/>
        </p:nvPicPr>
        <p:blipFill rotWithShape="1">
          <a:blip r:embed="rId8">
            <a:alphaModFix/>
          </a:blip>
          <a:srcRect b="0" l="0" r="0" t="0"/>
          <a:stretch/>
        </p:blipFill>
        <p:spPr>
          <a:xfrm>
            <a:off x="7634238" y="1441217"/>
            <a:ext cx="1300500" cy="2299200"/>
          </a:xfrm>
          <a:prstGeom prst="rect">
            <a:avLst/>
          </a:prstGeom>
          <a:noFill/>
          <a:ln>
            <a:noFill/>
          </a:ln>
        </p:spPr>
      </p:pic>
      <p:sp>
        <p:nvSpPr>
          <p:cNvPr id="633" name="Shape 633"/>
          <p:cNvSpPr/>
          <p:nvPr/>
        </p:nvSpPr>
        <p:spPr>
          <a:xfrm>
            <a:off x="4650788" y="2323148"/>
            <a:ext cx="1127100" cy="4974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l">
              <a:spcBef>
                <a:spcPts val="0"/>
              </a:spcBef>
              <a:buSzPct val="25000"/>
              <a:buNone/>
            </a:pPr>
            <a:r>
              <a:t/>
            </a:r>
            <a:endParaRPr sz="1400">
              <a:solidFill>
                <a:srgbClr val="FFFF00"/>
              </a:solidFill>
              <a:latin typeface="Calibri"/>
              <a:ea typeface="Calibri"/>
              <a:cs typeface="Calibri"/>
              <a:sym typeface="Calibri"/>
            </a:endParaRPr>
          </a:p>
        </p:txBody>
      </p:sp>
      <p:sp>
        <p:nvSpPr>
          <p:cNvPr id="634" name="Shape 634"/>
          <p:cNvSpPr/>
          <p:nvPr/>
        </p:nvSpPr>
        <p:spPr>
          <a:xfrm>
            <a:off x="7634238" y="1932588"/>
            <a:ext cx="1272600" cy="1273500"/>
          </a:xfrm>
          <a:prstGeom prst="rect">
            <a:avLst/>
          </a:prstGeom>
          <a:noFill/>
          <a:ln cap="flat" cmpd="sng" w="28575">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l">
              <a:spcBef>
                <a:spcPts val="0"/>
              </a:spcBef>
              <a:buSzPct val="25000"/>
              <a:buNone/>
            </a:pPr>
            <a:r>
              <a:t/>
            </a:r>
            <a:endParaRPr sz="1400">
              <a:solidFill>
                <a:srgbClr val="FFFF00"/>
              </a:solidFill>
              <a:latin typeface="Calibri"/>
              <a:ea typeface="Calibri"/>
              <a:cs typeface="Calibri"/>
              <a:sym typeface="Calibri"/>
            </a:endParaRPr>
          </a:p>
        </p:txBody>
      </p:sp>
      <p:sp>
        <p:nvSpPr>
          <p:cNvPr id="635" name="Shape 635"/>
          <p:cNvSpPr txBox="1"/>
          <p:nvPr/>
        </p:nvSpPr>
        <p:spPr>
          <a:xfrm>
            <a:off x="6064380" y="1441217"/>
            <a:ext cx="1311000" cy="2314200"/>
          </a:xfrm>
          <a:prstGeom prst="rect">
            <a:avLst/>
          </a:prstGeom>
          <a:noFill/>
          <a:ln>
            <a:noFill/>
          </a:ln>
        </p:spPr>
        <p:txBody>
          <a:bodyPr anchorCtr="0" anchor="t" bIns="34275" lIns="68575" rIns="68575" wrap="square" tIns="34275">
            <a:noAutofit/>
          </a:bodyPr>
          <a:lstStyle/>
          <a:p>
            <a:pPr indent="0" lvl="0" marL="0" marR="0" rtl="0" algn="just">
              <a:spcBef>
                <a:spcPts val="0"/>
              </a:spcBef>
              <a:spcAft>
                <a:spcPts val="0"/>
              </a:spcAft>
              <a:buSzPct val="25000"/>
              <a:buNone/>
            </a:pPr>
            <a:r>
              <a:rPr lang="en-GB" sz="1200">
                <a:solidFill>
                  <a:srgbClr val="000000"/>
                </a:solidFill>
                <a:latin typeface="Helvetica Neue"/>
                <a:ea typeface="Helvetica Neue"/>
                <a:cs typeface="Helvetica Neue"/>
                <a:sym typeface="Helvetica Neue"/>
              </a:rPr>
              <a:t>There is no indication of pop-up when it appears on the screen. Also, as the pop up freezes the entire screen, the user remains clueless of why system has stopped functioning.</a:t>
            </a:r>
          </a:p>
          <a:p>
            <a:pPr indent="0" lvl="0" marL="0" marR="0" rtl="0" algn="just">
              <a:lnSpc>
                <a:spcPct val="150000"/>
              </a:lnSpc>
              <a:spcBef>
                <a:spcPts val="1400"/>
              </a:spcBef>
              <a:spcAft>
                <a:spcPts val="0"/>
              </a:spcAft>
              <a:buSzPct val="25000"/>
              <a:buNone/>
            </a:pPr>
            <a:r>
              <a:rPr lang="en-GB" sz="1200">
                <a:solidFill>
                  <a:srgbClr val="000000"/>
                </a:solidFill>
                <a:latin typeface="Helvetica Neue"/>
                <a:ea typeface="Helvetica Neue"/>
                <a:cs typeface="Helvetica Neue"/>
                <a:sym typeface="Helvetica Neue"/>
              </a:rPr>
              <a:t> </a:t>
            </a:r>
          </a:p>
        </p:txBody>
      </p:sp>
      <p:cxnSp>
        <p:nvCxnSpPr>
          <p:cNvPr id="636" name="Shape 636"/>
          <p:cNvCxnSpPr/>
          <p:nvPr/>
        </p:nvCxnSpPr>
        <p:spPr>
          <a:xfrm>
            <a:off x="1251923" y="2820352"/>
            <a:ext cx="0" cy="1191900"/>
          </a:xfrm>
          <a:prstGeom prst="straightConnector1">
            <a:avLst/>
          </a:prstGeom>
          <a:noFill/>
          <a:ln cap="flat" cmpd="sng" w="19050">
            <a:solidFill>
              <a:srgbClr val="FFFF00"/>
            </a:solidFill>
            <a:prstDash val="solid"/>
            <a:miter lim="8000"/>
            <a:headEnd len="med" w="med" type="none"/>
            <a:tailEnd len="lg" w="lg" type="triangle"/>
          </a:ln>
        </p:spPr>
      </p:cxnSp>
      <p:cxnSp>
        <p:nvCxnSpPr>
          <p:cNvPr id="637" name="Shape 637"/>
          <p:cNvCxnSpPr/>
          <p:nvPr/>
        </p:nvCxnSpPr>
        <p:spPr>
          <a:xfrm>
            <a:off x="2859745" y="3651103"/>
            <a:ext cx="0" cy="429300"/>
          </a:xfrm>
          <a:prstGeom prst="straightConnector1">
            <a:avLst/>
          </a:prstGeom>
          <a:noFill/>
          <a:ln cap="flat" cmpd="sng" w="19050">
            <a:solidFill>
              <a:srgbClr val="FFFF00"/>
            </a:solidFill>
            <a:prstDash val="solid"/>
            <a:miter lim="8000"/>
            <a:headEnd len="med" w="med" type="none"/>
            <a:tailEnd len="lg" w="lg" type="triangle"/>
          </a:ln>
        </p:spPr>
      </p:cxnSp>
      <p:cxnSp>
        <p:nvCxnSpPr>
          <p:cNvPr id="638" name="Shape 638"/>
          <p:cNvCxnSpPr/>
          <p:nvPr/>
        </p:nvCxnSpPr>
        <p:spPr>
          <a:xfrm rot="10800000">
            <a:off x="7318638" y="2104498"/>
            <a:ext cx="315600" cy="0"/>
          </a:xfrm>
          <a:prstGeom prst="straightConnector1">
            <a:avLst/>
          </a:prstGeom>
          <a:noFill/>
          <a:ln cap="flat" cmpd="sng" w="28575">
            <a:solidFill>
              <a:srgbClr val="FFFF00"/>
            </a:solidFill>
            <a:prstDash val="solid"/>
            <a:miter lim="8000"/>
            <a:headEnd len="med" w="med" type="none"/>
            <a:tailEnd len="lg" w="lg" type="triangle"/>
          </a:ln>
        </p:spPr>
      </p:cxnSp>
      <p:cxnSp>
        <p:nvCxnSpPr>
          <p:cNvPr id="639" name="Shape 639"/>
          <p:cNvCxnSpPr/>
          <p:nvPr/>
        </p:nvCxnSpPr>
        <p:spPr>
          <a:xfrm>
            <a:off x="5777864" y="2655995"/>
            <a:ext cx="286500" cy="0"/>
          </a:xfrm>
          <a:prstGeom prst="straightConnector1">
            <a:avLst/>
          </a:prstGeom>
          <a:noFill/>
          <a:ln cap="flat" cmpd="sng" w="28575">
            <a:solidFill>
              <a:srgbClr val="FFFF00"/>
            </a:solidFill>
            <a:prstDash val="solid"/>
            <a:miter lim="8000"/>
            <a:headEnd len="med" w="med" type="none"/>
            <a:tailEnd len="lg" w="lg"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pic>
        <p:nvPicPr>
          <p:cNvPr descr="Logo Aditi.jpg" id="644" name="Shape 644"/>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645" name="Shape 645"/>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646" name="Shape 646"/>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647" name="Shape 647"/>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Identifying  Problems</a:t>
            </a:r>
          </a:p>
        </p:txBody>
      </p:sp>
      <p:sp>
        <p:nvSpPr>
          <p:cNvPr id="648" name="Shape 648"/>
          <p:cNvSpPr txBox="1"/>
          <p:nvPr/>
        </p:nvSpPr>
        <p:spPr>
          <a:xfrm>
            <a:off x="3513450" y="2272350"/>
            <a:ext cx="21171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And many more...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descr="Logo Aditi.jpg" id="94" name="Shape 94"/>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95" name="Shape 95"/>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96" name="Shape 96"/>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97" name="Shape 97"/>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Evolution of Mobile phones</a:t>
            </a:r>
          </a:p>
        </p:txBody>
      </p:sp>
      <p:sp>
        <p:nvSpPr>
          <p:cNvPr id="98" name="Shape 98"/>
          <p:cNvSpPr txBox="1"/>
          <p:nvPr/>
        </p:nvSpPr>
        <p:spPr>
          <a:xfrm>
            <a:off x="2010624" y="4391925"/>
            <a:ext cx="2211900" cy="4938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Somewhere in the future</a:t>
            </a:r>
          </a:p>
        </p:txBody>
      </p:sp>
      <p:sp>
        <p:nvSpPr>
          <p:cNvPr id="99" name="Shape 99"/>
          <p:cNvSpPr txBox="1"/>
          <p:nvPr/>
        </p:nvSpPr>
        <p:spPr>
          <a:xfrm>
            <a:off x="5619925" y="1335600"/>
            <a:ext cx="3171900" cy="1197300"/>
          </a:xfrm>
          <a:prstGeom prst="rect">
            <a:avLst/>
          </a:prstGeom>
          <a:noFill/>
          <a:ln>
            <a:noFill/>
          </a:ln>
        </p:spPr>
        <p:txBody>
          <a:bodyPr anchorCtr="0" anchor="t" bIns="91425" lIns="91425" rIns="91425" wrap="square" tIns="91425">
            <a:noAutofit/>
          </a:bodyPr>
          <a:lstStyle/>
          <a:p>
            <a:pPr indent="-342900" lvl="0" marL="457200" rtl="0">
              <a:spcBef>
                <a:spcPts val="0"/>
              </a:spcBef>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Holographic Displays</a:t>
            </a:r>
          </a:p>
          <a:p>
            <a:pPr lvl="0" rtl="0">
              <a:spcBef>
                <a:spcPts val="0"/>
              </a:spcBef>
              <a:buNone/>
            </a:pPr>
            <a:r>
              <a:t/>
            </a:r>
            <a:endParaRPr sz="1800">
              <a:solidFill>
                <a:srgbClr val="434343"/>
              </a:solidFill>
              <a:latin typeface="Helvetica Neue"/>
              <a:ea typeface="Helvetica Neue"/>
              <a:cs typeface="Helvetica Neue"/>
              <a:sym typeface="Helvetica Neue"/>
            </a:endParaRPr>
          </a:p>
          <a:p>
            <a:pPr lvl="0" rtl="0">
              <a:spcBef>
                <a:spcPts val="0"/>
              </a:spcBef>
              <a:buNone/>
            </a:pPr>
            <a:r>
              <a:t/>
            </a:r>
            <a:endParaRPr>
              <a:latin typeface="Helvetica Neue"/>
              <a:ea typeface="Helvetica Neue"/>
              <a:cs typeface="Helvetica Neue"/>
              <a:sym typeface="Helvetica Neue"/>
            </a:endParaRPr>
          </a:p>
        </p:txBody>
      </p:sp>
      <p:pic>
        <p:nvPicPr>
          <p:cNvPr id="100" name="Shape 100"/>
          <p:cNvPicPr preferRelativeResize="0"/>
          <p:nvPr/>
        </p:nvPicPr>
        <p:blipFill>
          <a:blip r:embed="rId5">
            <a:alphaModFix/>
          </a:blip>
          <a:stretch>
            <a:fillRect/>
          </a:stretch>
        </p:blipFill>
        <p:spPr>
          <a:xfrm>
            <a:off x="255575" y="1335588"/>
            <a:ext cx="5364351" cy="2577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pic>
        <p:nvPicPr>
          <p:cNvPr descr="Logo Aditi.jpg" id="653" name="Shape 653"/>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654" name="Shape 654"/>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655" name="Shape 655"/>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656" name="Shape 656"/>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Why??</a:t>
            </a:r>
          </a:p>
        </p:txBody>
      </p:sp>
      <p:sp>
        <p:nvSpPr>
          <p:cNvPr id="657" name="Shape 657"/>
          <p:cNvSpPr txBox="1"/>
          <p:nvPr/>
        </p:nvSpPr>
        <p:spPr>
          <a:xfrm>
            <a:off x="816000" y="1244000"/>
            <a:ext cx="7512000" cy="801300"/>
          </a:xfrm>
          <a:prstGeom prst="rect">
            <a:avLst/>
          </a:prstGeom>
          <a:noFill/>
          <a:ln>
            <a:noFill/>
          </a:ln>
        </p:spPr>
        <p:txBody>
          <a:bodyPr anchorCtr="0" anchor="t" bIns="91425" lIns="91425" rIns="91425" wrap="square" tIns="91425">
            <a:noAutofit/>
          </a:bodyPr>
          <a:lstStyle/>
          <a:p>
            <a:pPr lvl="0" rtl="0" algn="ctr">
              <a:spcBef>
                <a:spcPts val="0"/>
              </a:spcBef>
              <a:buNone/>
            </a:pPr>
            <a:r>
              <a:rPr lang="en-GB" sz="1800">
                <a:solidFill>
                  <a:srgbClr val="434343"/>
                </a:solidFill>
                <a:latin typeface="Raleway"/>
                <a:ea typeface="Raleway"/>
                <a:cs typeface="Raleway"/>
                <a:sym typeface="Raleway"/>
              </a:rPr>
              <a:t>The problem is </a:t>
            </a:r>
            <a:r>
              <a:rPr b="1" lang="en-GB" sz="1800">
                <a:solidFill>
                  <a:srgbClr val="434343"/>
                </a:solidFill>
                <a:latin typeface="Raleway"/>
                <a:ea typeface="Raleway"/>
                <a:cs typeface="Raleway"/>
                <a:sym typeface="Raleway"/>
              </a:rPr>
              <a:t>not with accessibility</a:t>
            </a:r>
            <a:r>
              <a:rPr lang="en-GB" sz="1800">
                <a:solidFill>
                  <a:srgbClr val="434343"/>
                </a:solidFill>
                <a:latin typeface="Raleway"/>
                <a:ea typeface="Raleway"/>
                <a:cs typeface="Raleway"/>
                <a:sym typeface="Raleway"/>
              </a:rPr>
              <a:t>, the problem is with the </a:t>
            </a:r>
            <a:r>
              <a:rPr b="1" lang="en-GB" sz="1800">
                <a:solidFill>
                  <a:srgbClr val="434343"/>
                </a:solidFill>
                <a:latin typeface="Raleway"/>
                <a:ea typeface="Raleway"/>
                <a:cs typeface="Raleway"/>
                <a:sym typeface="Raleway"/>
              </a:rPr>
              <a:t>usability of that accessibility</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pic>
        <p:nvPicPr>
          <p:cNvPr descr="Logo Aditi.jpg" id="662" name="Shape 662"/>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663" name="Shape 663"/>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664" name="Shape 664"/>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665" name="Shape 665"/>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Why??</a:t>
            </a:r>
          </a:p>
        </p:txBody>
      </p:sp>
      <p:sp>
        <p:nvSpPr>
          <p:cNvPr id="666" name="Shape 666"/>
          <p:cNvSpPr txBox="1"/>
          <p:nvPr/>
        </p:nvSpPr>
        <p:spPr>
          <a:xfrm>
            <a:off x="816000" y="1244000"/>
            <a:ext cx="7512000" cy="801300"/>
          </a:xfrm>
          <a:prstGeom prst="rect">
            <a:avLst/>
          </a:prstGeom>
          <a:noFill/>
          <a:ln>
            <a:noFill/>
          </a:ln>
        </p:spPr>
        <p:txBody>
          <a:bodyPr anchorCtr="0" anchor="t" bIns="91425" lIns="91425" rIns="91425" wrap="square" tIns="91425">
            <a:noAutofit/>
          </a:bodyPr>
          <a:lstStyle/>
          <a:p>
            <a:pPr lvl="0" rtl="0" algn="ctr">
              <a:spcBef>
                <a:spcPts val="0"/>
              </a:spcBef>
              <a:buNone/>
            </a:pPr>
            <a:r>
              <a:rPr lang="en-GB" sz="1800">
                <a:solidFill>
                  <a:srgbClr val="434343"/>
                </a:solidFill>
                <a:latin typeface="Raleway"/>
                <a:ea typeface="Raleway"/>
                <a:cs typeface="Raleway"/>
                <a:sym typeface="Raleway"/>
              </a:rPr>
              <a:t>The problem is </a:t>
            </a:r>
            <a:r>
              <a:rPr b="1" lang="en-GB" sz="1800">
                <a:solidFill>
                  <a:srgbClr val="434343"/>
                </a:solidFill>
                <a:latin typeface="Raleway"/>
                <a:ea typeface="Raleway"/>
                <a:cs typeface="Raleway"/>
                <a:sym typeface="Raleway"/>
              </a:rPr>
              <a:t>not with accessibility</a:t>
            </a:r>
            <a:r>
              <a:rPr lang="en-GB" sz="1800">
                <a:solidFill>
                  <a:srgbClr val="434343"/>
                </a:solidFill>
                <a:latin typeface="Raleway"/>
                <a:ea typeface="Raleway"/>
                <a:cs typeface="Raleway"/>
                <a:sym typeface="Raleway"/>
              </a:rPr>
              <a:t>, the problem is with the </a:t>
            </a:r>
            <a:r>
              <a:rPr b="1" lang="en-GB" sz="1800">
                <a:solidFill>
                  <a:srgbClr val="434343"/>
                </a:solidFill>
                <a:latin typeface="Raleway"/>
                <a:ea typeface="Raleway"/>
                <a:cs typeface="Raleway"/>
                <a:sym typeface="Raleway"/>
              </a:rPr>
              <a:t>usability of that accessibility</a:t>
            </a:r>
          </a:p>
        </p:txBody>
      </p:sp>
      <p:sp>
        <p:nvSpPr>
          <p:cNvPr id="667" name="Shape 667"/>
          <p:cNvSpPr txBox="1"/>
          <p:nvPr/>
        </p:nvSpPr>
        <p:spPr>
          <a:xfrm>
            <a:off x="2846875" y="2305475"/>
            <a:ext cx="3756000" cy="2000700"/>
          </a:xfrm>
          <a:prstGeom prst="rect">
            <a:avLst/>
          </a:prstGeom>
          <a:noFill/>
          <a:ln>
            <a:noFill/>
          </a:ln>
        </p:spPr>
        <p:txBody>
          <a:bodyPr anchorCtr="0" anchor="t" bIns="91425" lIns="91425" rIns="91425" wrap="square" tIns="91425">
            <a:noAutofit/>
          </a:bodyPr>
          <a:lstStyle/>
          <a:p>
            <a:pPr indent="-342900" lvl="0" marL="457200" rtl="0" algn="ctr">
              <a:spcBef>
                <a:spcPts val="0"/>
              </a:spcBef>
              <a:buClr>
                <a:srgbClr val="434343"/>
              </a:buClr>
              <a:buSzPct val="100000"/>
              <a:buFont typeface="Raleway"/>
              <a:buChar char="-"/>
            </a:pPr>
            <a:r>
              <a:rPr lang="en-GB" sz="1800">
                <a:solidFill>
                  <a:srgbClr val="434343"/>
                </a:solidFill>
                <a:latin typeface="Raleway"/>
                <a:ea typeface="Raleway"/>
                <a:cs typeface="Raleway"/>
                <a:sym typeface="Raleway"/>
              </a:rPr>
              <a:t>We have an augmented solution that works only until a certain level.</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descr="Logo Aditi.jpg" id="672" name="Shape 672"/>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673" name="Shape 673"/>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674" name="Shape 674"/>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675" name="Shape 675"/>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Why??</a:t>
            </a:r>
          </a:p>
        </p:txBody>
      </p:sp>
      <p:sp>
        <p:nvSpPr>
          <p:cNvPr id="676" name="Shape 676"/>
          <p:cNvSpPr/>
          <p:nvPr/>
        </p:nvSpPr>
        <p:spPr>
          <a:xfrm>
            <a:off x="648737" y="1946770"/>
            <a:ext cx="7846500" cy="1593900"/>
          </a:xfrm>
          <a:prstGeom prst="roundRect">
            <a:avLst>
              <a:gd fmla="val 16667" name="adj"/>
            </a:avLst>
          </a:prstGeom>
          <a:noFill/>
          <a:ln cap="flat" cmpd="sng" w="12700">
            <a:solidFill>
              <a:srgbClr val="31538F"/>
            </a:solidFill>
            <a:prstDash val="lgDash"/>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2400">
              <a:solidFill>
                <a:srgbClr val="FFFFFF"/>
              </a:solidFill>
              <a:latin typeface="Calibri"/>
              <a:ea typeface="Calibri"/>
              <a:cs typeface="Calibri"/>
              <a:sym typeface="Calibri"/>
            </a:endParaRPr>
          </a:p>
        </p:txBody>
      </p:sp>
      <p:sp>
        <p:nvSpPr>
          <p:cNvPr id="677" name="Shape 677"/>
          <p:cNvSpPr txBox="1"/>
          <p:nvPr/>
        </p:nvSpPr>
        <p:spPr>
          <a:xfrm>
            <a:off x="1040775" y="2346319"/>
            <a:ext cx="2768400" cy="9687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Design for Usability and Experience for users w</a:t>
            </a:r>
            <a:r>
              <a:rPr lang="en-GB">
                <a:latin typeface="Helvetica Neue"/>
                <a:ea typeface="Helvetica Neue"/>
                <a:cs typeface="Helvetica Neue"/>
                <a:sym typeface="Helvetica Neue"/>
              </a:rPr>
              <a:t>ith no disability </a:t>
            </a:r>
          </a:p>
        </p:txBody>
      </p:sp>
      <p:sp>
        <p:nvSpPr>
          <p:cNvPr id="678" name="Shape 678"/>
          <p:cNvSpPr txBox="1"/>
          <p:nvPr/>
        </p:nvSpPr>
        <p:spPr>
          <a:xfrm>
            <a:off x="5607586" y="2346335"/>
            <a:ext cx="1995300" cy="392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Accessibility </a:t>
            </a:r>
            <a:r>
              <a:rPr lang="en-GB">
                <a:latin typeface="Helvetica Neue"/>
                <a:ea typeface="Helvetica Neue"/>
                <a:cs typeface="Helvetica Neue"/>
                <a:sym typeface="Helvetica Neue"/>
              </a:rPr>
              <a:t>is added for disabled users</a:t>
            </a:r>
          </a:p>
        </p:txBody>
      </p:sp>
      <p:cxnSp>
        <p:nvCxnSpPr>
          <p:cNvPr id="679" name="Shape 679"/>
          <p:cNvCxnSpPr>
            <a:stCxn id="676" idx="0"/>
            <a:endCxn id="676" idx="2"/>
          </p:cNvCxnSpPr>
          <p:nvPr/>
        </p:nvCxnSpPr>
        <p:spPr>
          <a:xfrm>
            <a:off x="4571987" y="1946770"/>
            <a:ext cx="0" cy="1593900"/>
          </a:xfrm>
          <a:prstGeom prst="straightConnector1">
            <a:avLst/>
          </a:prstGeom>
          <a:noFill/>
          <a:ln cap="flat" cmpd="sng" w="9525">
            <a:solidFill>
              <a:srgbClr val="000000"/>
            </a:solidFill>
            <a:prstDash val="solid"/>
            <a:miter lim="8000"/>
            <a:headEnd len="med" w="med" type="none"/>
            <a:tailEnd len="med" w="med" type="none"/>
          </a:ln>
        </p:spPr>
      </p:cxnSp>
      <p:sp>
        <p:nvSpPr>
          <p:cNvPr id="680" name="Shape 680"/>
          <p:cNvSpPr txBox="1"/>
          <p:nvPr/>
        </p:nvSpPr>
        <p:spPr>
          <a:xfrm>
            <a:off x="3567028" y="1542478"/>
            <a:ext cx="25662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b="1" lang="en-GB" sz="1800">
                <a:solidFill>
                  <a:srgbClr val="000000"/>
                </a:solidFill>
                <a:latin typeface="Helvetica Neue"/>
                <a:ea typeface="Helvetica Neue"/>
                <a:cs typeface="Helvetica Neue"/>
                <a:sym typeface="Helvetica Neue"/>
              </a:rPr>
              <a:t>The Current Logic</a:t>
            </a:r>
          </a:p>
        </p:txBody>
      </p:sp>
      <p:sp>
        <p:nvSpPr>
          <p:cNvPr id="681" name="Shape 681"/>
          <p:cNvSpPr txBox="1"/>
          <p:nvPr/>
        </p:nvSpPr>
        <p:spPr>
          <a:xfrm>
            <a:off x="334950" y="1026613"/>
            <a:ext cx="43821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sz="1800">
                <a:solidFill>
                  <a:srgbClr val="262626"/>
                </a:solidFill>
                <a:latin typeface="Helvetica Neue"/>
                <a:ea typeface="Helvetica Neue"/>
                <a:cs typeface="Helvetica Neue"/>
                <a:sym typeface="Helvetica Neue"/>
              </a:rPr>
              <a:t>W3C Guidelines : 25</a:t>
            </a:r>
            <a:r>
              <a:rPr baseline="30000" lang="en-GB" sz="1800">
                <a:solidFill>
                  <a:srgbClr val="262626"/>
                </a:solidFill>
                <a:latin typeface="Helvetica Neue"/>
                <a:ea typeface="Helvetica Neue"/>
                <a:cs typeface="Helvetica Neue"/>
                <a:sym typeface="Helvetica Neue"/>
              </a:rPr>
              <a:t>th</a:t>
            </a:r>
            <a:r>
              <a:rPr lang="en-GB" sz="1800">
                <a:solidFill>
                  <a:srgbClr val="262626"/>
                </a:solidFill>
                <a:latin typeface="Helvetica Neue"/>
                <a:ea typeface="Helvetica Neue"/>
                <a:cs typeface="Helvetica Neue"/>
                <a:sym typeface="Helvetica Neue"/>
              </a:rPr>
              <a:t> February, 2015</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pic>
        <p:nvPicPr>
          <p:cNvPr descr="Logo Aditi.jpg" id="686" name="Shape 686"/>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687" name="Shape 687"/>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688" name="Shape 688"/>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689" name="Shape 689"/>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Why??</a:t>
            </a:r>
          </a:p>
        </p:txBody>
      </p:sp>
      <p:sp>
        <p:nvSpPr>
          <p:cNvPr id="690" name="Shape 690"/>
          <p:cNvSpPr/>
          <p:nvPr/>
        </p:nvSpPr>
        <p:spPr>
          <a:xfrm>
            <a:off x="726338" y="2692438"/>
            <a:ext cx="7691400" cy="1470000"/>
          </a:xfrm>
          <a:prstGeom prst="roundRect">
            <a:avLst>
              <a:gd fmla="val 16667" name="adj"/>
            </a:avLst>
          </a:prstGeom>
          <a:noFill/>
          <a:ln cap="flat" cmpd="sng" w="9525">
            <a:solidFill>
              <a:srgbClr val="31538F"/>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2400">
              <a:solidFill>
                <a:srgbClr val="FFFFFF"/>
              </a:solidFill>
              <a:latin typeface="Calibri"/>
              <a:ea typeface="Calibri"/>
              <a:cs typeface="Calibri"/>
              <a:sym typeface="Calibri"/>
            </a:endParaRPr>
          </a:p>
        </p:txBody>
      </p:sp>
      <p:sp>
        <p:nvSpPr>
          <p:cNvPr id="691" name="Shape 691"/>
          <p:cNvSpPr txBox="1"/>
          <p:nvPr/>
        </p:nvSpPr>
        <p:spPr>
          <a:xfrm>
            <a:off x="4821860" y="3069693"/>
            <a:ext cx="3595800" cy="715500"/>
          </a:xfrm>
          <a:prstGeom prst="rect">
            <a:avLst/>
          </a:prstGeom>
          <a:noFill/>
          <a:ln>
            <a:noFill/>
          </a:ln>
        </p:spPr>
        <p:txBody>
          <a:bodyPr anchorCtr="0" anchor="t" bIns="34275" lIns="68575" rIns="68575" wrap="square" tIns="34275">
            <a:noAutofit/>
          </a:bodyPr>
          <a:lstStyle/>
          <a:p>
            <a:pPr lvl="0" marR="0" rtl="0" algn="l">
              <a:spcBef>
                <a:spcPts val="0"/>
              </a:spcBef>
              <a:buNone/>
            </a:pPr>
            <a:r>
              <a:rPr b="1" lang="en-GB">
                <a:solidFill>
                  <a:srgbClr val="FFC000"/>
                </a:solidFill>
                <a:latin typeface="Helvetica Neue"/>
                <a:ea typeface="Helvetica Neue"/>
                <a:cs typeface="Helvetica Neue"/>
                <a:sym typeface="Helvetica Neue"/>
              </a:rPr>
              <a:t>Design for accessible and make it usable </a:t>
            </a:r>
          </a:p>
        </p:txBody>
      </p:sp>
      <p:cxnSp>
        <p:nvCxnSpPr>
          <p:cNvPr id="692" name="Shape 692"/>
          <p:cNvCxnSpPr>
            <a:stCxn id="690" idx="0"/>
            <a:endCxn id="690" idx="2"/>
          </p:cNvCxnSpPr>
          <p:nvPr/>
        </p:nvCxnSpPr>
        <p:spPr>
          <a:xfrm>
            <a:off x="4572038" y="2692438"/>
            <a:ext cx="0" cy="1470000"/>
          </a:xfrm>
          <a:prstGeom prst="straightConnector1">
            <a:avLst/>
          </a:prstGeom>
          <a:noFill/>
          <a:ln cap="flat" cmpd="sng" w="9525">
            <a:solidFill>
              <a:srgbClr val="000000"/>
            </a:solidFill>
            <a:prstDash val="solid"/>
            <a:miter lim="8000"/>
            <a:headEnd len="med" w="med" type="none"/>
            <a:tailEnd len="med" w="med" type="none"/>
          </a:ln>
        </p:spPr>
      </p:cxnSp>
      <p:sp>
        <p:nvSpPr>
          <p:cNvPr id="693" name="Shape 693"/>
          <p:cNvSpPr txBox="1"/>
          <p:nvPr/>
        </p:nvSpPr>
        <p:spPr>
          <a:xfrm>
            <a:off x="3706426" y="2346189"/>
            <a:ext cx="17310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b="1" lang="en-GB">
                <a:solidFill>
                  <a:srgbClr val="000000"/>
                </a:solidFill>
                <a:latin typeface="Helvetica Neue"/>
                <a:ea typeface="Helvetica Neue"/>
                <a:cs typeface="Helvetica Neue"/>
                <a:sym typeface="Helvetica Neue"/>
              </a:rPr>
              <a:t>Required Logic</a:t>
            </a:r>
          </a:p>
        </p:txBody>
      </p:sp>
      <p:sp>
        <p:nvSpPr>
          <p:cNvPr id="694" name="Shape 694"/>
          <p:cNvSpPr txBox="1"/>
          <p:nvPr/>
        </p:nvSpPr>
        <p:spPr>
          <a:xfrm>
            <a:off x="1184150" y="3132756"/>
            <a:ext cx="3387900" cy="3567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Design for Usability and Experience</a:t>
            </a:r>
          </a:p>
        </p:txBody>
      </p:sp>
      <p:grpSp>
        <p:nvGrpSpPr>
          <p:cNvPr id="695" name="Shape 695"/>
          <p:cNvGrpSpPr/>
          <p:nvPr/>
        </p:nvGrpSpPr>
        <p:grpSpPr>
          <a:xfrm>
            <a:off x="1390199" y="1459211"/>
            <a:ext cx="6363675" cy="827503"/>
            <a:chOff x="1387589" y="1945614"/>
            <a:chExt cx="8484900" cy="1103337"/>
          </a:xfrm>
        </p:grpSpPr>
        <p:sp>
          <p:nvSpPr>
            <p:cNvPr id="696" name="Shape 696"/>
            <p:cNvSpPr/>
            <p:nvPr/>
          </p:nvSpPr>
          <p:spPr>
            <a:xfrm>
              <a:off x="1387589" y="1945614"/>
              <a:ext cx="8484900" cy="1053900"/>
            </a:xfrm>
            <a:prstGeom prst="roundRect">
              <a:avLst>
                <a:gd fmla="val 16667" name="adj"/>
              </a:avLst>
            </a:prstGeom>
            <a:noFill/>
            <a:ln cap="flat" cmpd="sng" w="12700">
              <a:solidFill>
                <a:srgbClr val="31538F"/>
              </a:solidFill>
              <a:prstDash val="dash"/>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2400">
                <a:solidFill>
                  <a:srgbClr val="D8D8D8"/>
                </a:solidFill>
                <a:latin typeface="Calibri"/>
                <a:ea typeface="Calibri"/>
                <a:cs typeface="Calibri"/>
                <a:sym typeface="Calibri"/>
              </a:endParaRPr>
            </a:p>
          </p:txBody>
        </p:sp>
        <p:grpSp>
          <p:nvGrpSpPr>
            <p:cNvPr id="697" name="Shape 697"/>
            <p:cNvGrpSpPr/>
            <p:nvPr/>
          </p:nvGrpSpPr>
          <p:grpSpPr>
            <a:xfrm>
              <a:off x="1992365" y="2094942"/>
              <a:ext cx="6955045" cy="646200"/>
              <a:chOff x="1992365" y="2094942"/>
              <a:chExt cx="6955045" cy="646200"/>
            </a:xfrm>
          </p:grpSpPr>
          <p:sp>
            <p:nvSpPr>
              <p:cNvPr id="698" name="Shape 698"/>
              <p:cNvSpPr txBox="1"/>
              <p:nvPr/>
            </p:nvSpPr>
            <p:spPr>
              <a:xfrm>
                <a:off x="1992365" y="2094942"/>
                <a:ext cx="2885400" cy="6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sz="1200">
                    <a:solidFill>
                      <a:srgbClr val="AEABAB"/>
                    </a:solidFill>
                    <a:latin typeface="Helvetica Neue"/>
                    <a:ea typeface="Helvetica Neue"/>
                    <a:cs typeface="Helvetica Neue"/>
                    <a:sym typeface="Helvetica Neue"/>
                  </a:rPr>
                  <a:t>Design for Usability and Experience</a:t>
                </a:r>
              </a:p>
            </p:txBody>
          </p:sp>
          <p:sp>
            <p:nvSpPr>
              <p:cNvPr id="699" name="Shape 699"/>
              <p:cNvSpPr txBox="1"/>
              <p:nvPr/>
            </p:nvSpPr>
            <p:spPr>
              <a:xfrm>
                <a:off x="7197510" y="2121546"/>
                <a:ext cx="1749900" cy="3693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sz="1200">
                    <a:solidFill>
                      <a:srgbClr val="AEABAB"/>
                    </a:solidFill>
                    <a:latin typeface="Helvetica Neue"/>
                    <a:ea typeface="Helvetica Neue"/>
                    <a:cs typeface="Helvetica Neue"/>
                    <a:sym typeface="Helvetica Neue"/>
                  </a:rPr>
                  <a:t>Accessibility</a:t>
                </a:r>
              </a:p>
            </p:txBody>
          </p:sp>
        </p:grpSp>
        <p:cxnSp>
          <p:nvCxnSpPr>
            <p:cNvPr id="700" name="Shape 700"/>
            <p:cNvCxnSpPr>
              <a:stCxn id="696" idx="0"/>
              <a:endCxn id="696" idx="2"/>
            </p:cNvCxnSpPr>
            <p:nvPr/>
          </p:nvCxnSpPr>
          <p:spPr>
            <a:xfrm>
              <a:off x="5630039" y="1945614"/>
              <a:ext cx="0" cy="1053900"/>
            </a:xfrm>
            <a:prstGeom prst="straightConnector1">
              <a:avLst/>
            </a:prstGeom>
            <a:noFill/>
            <a:ln cap="flat" cmpd="sng" w="9525">
              <a:solidFill>
                <a:srgbClr val="000000"/>
              </a:solidFill>
              <a:prstDash val="solid"/>
              <a:miter lim="8000"/>
              <a:headEnd len="med" w="med" type="none"/>
              <a:tailEnd len="med" w="med" type="none"/>
            </a:ln>
          </p:spPr>
        </p:cxnSp>
        <p:sp>
          <p:nvSpPr>
            <p:cNvPr id="701" name="Shape 701"/>
            <p:cNvSpPr txBox="1"/>
            <p:nvPr/>
          </p:nvSpPr>
          <p:spPr>
            <a:xfrm>
              <a:off x="1515820" y="2772051"/>
              <a:ext cx="1624200" cy="2769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i="1" lang="en-GB" sz="900">
                  <a:solidFill>
                    <a:srgbClr val="757070"/>
                  </a:solidFill>
                  <a:latin typeface="Calibri"/>
                  <a:ea typeface="Calibri"/>
                  <a:cs typeface="Calibri"/>
                  <a:sym typeface="Calibri"/>
                </a:rPr>
                <a:t>Users with no disability</a:t>
              </a:r>
            </a:p>
          </p:txBody>
        </p:sp>
        <p:sp>
          <p:nvSpPr>
            <p:cNvPr id="702" name="Shape 702"/>
            <p:cNvSpPr txBox="1"/>
            <p:nvPr/>
          </p:nvSpPr>
          <p:spPr>
            <a:xfrm>
              <a:off x="8022205" y="2752945"/>
              <a:ext cx="1431900" cy="2769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i="1" lang="en-GB" sz="900">
                  <a:solidFill>
                    <a:srgbClr val="757070"/>
                  </a:solidFill>
                  <a:latin typeface="Calibri"/>
                  <a:ea typeface="Calibri"/>
                  <a:cs typeface="Calibri"/>
                  <a:sym typeface="Calibri"/>
                </a:rPr>
                <a:t>Users with disability</a:t>
              </a:r>
            </a:p>
          </p:txBody>
        </p:sp>
      </p:grpSp>
      <p:sp>
        <p:nvSpPr>
          <p:cNvPr id="703" name="Shape 703"/>
          <p:cNvSpPr txBox="1"/>
          <p:nvPr/>
        </p:nvSpPr>
        <p:spPr>
          <a:xfrm>
            <a:off x="6832168" y="3871581"/>
            <a:ext cx="1387500" cy="2541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i="1" lang="en-GB" sz="1200">
                <a:solidFill>
                  <a:srgbClr val="000000"/>
                </a:solidFill>
                <a:latin typeface="Calibri"/>
                <a:ea typeface="Calibri"/>
                <a:cs typeface="Calibri"/>
                <a:sym typeface="Calibri"/>
              </a:rPr>
              <a:t>Users with disability</a:t>
            </a:r>
          </a:p>
        </p:txBody>
      </p:sp>
      <p:sp>
        <p:nvSpPr>
          <p:cNvPr id="704" name="Shape 704"/>
          <p:cNvSpPr txBox="1"/>
          <p:nvPr/>
        </p:nvSpPr>
        <p:spPr>
          <a:xfrm>
            <a:off x="902174" y="3949337"/>
            <a:ext cx="1581300" cy="2541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i="1" lang="en-GB" sz="1200">
                <a:solidFill>
                  <a:srgbClr val="000000"/>
                </a:solidFill>
                <a:latin typeface="Calibri"/>
                <a:ea typeface="Calibri"/>
                <a:cs typeface="Calibri"/>
                <a:sym typeface="Calibri"/>
              </a:rPr>
              <a:t>Users with no disability</a:t>
            </a:r>
          </a:p>
        </p:txBody>
      </p:sp>
      <p:sp>
        <p:nvSpPr>
          <p:cNvPr id="705" name="Shape 705"/>
          <p:cNvSpPr txBox="1"/>
          <p:nvPr/>
        </p:nvSpPr>
        <p:spPr>
          <a:xfrm>
            <a:off x="3792916" y="1227976"/>
            <a:ext cx="1400100" cy="2541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b="1" lang="en-GB" sz="1100">
                <a:solidFill>
                  <a:srgbClr val="D8D8D8"/>
                </a:solidFill>
                <a:latin typeface="Helvetica Neue"/>
                <a:ea typeface="Helvetica Neue"/>
                <a:cs typeface="Helvetica Neue"/>
                <a:sym typeface="Helvetica Neue"/>
              </a:rPr>
              <a:t>The Current Logic</a:t>
            </a:r>
          </a:p>
        </p:txBody>
      </p:sp>
      <p:cxnSp>
        <p:nvCxnSpPr>
          <p:cNvPr id="706" name="Shape 706"/>
          <p:cNvCxnSpPr/>
          <p:nvPr/>
        </p:nvCxnSpPr>
        <p:spPr>
          <a:xfrm flipH="1" rot="10800000">
            <a:off x="829559" y="1510630"/>
            <a:ext cx="586800" cy="1225500"/>
          </a:xfrm>
          <a:prstGeom prst="straightConnector1">
            <a:avLst/>
          </a:prstGeom>
          <a:noFill/>
          <a:ln cap="flat" cmpd="sng" w="9525">
            <a:solidFill>
              <a:srgbClr val="BFBFBF"/>
            </a:solidFill>
            <a:prstDash val="dot"/>
            <a:miter lim="8000"/>
            <a:headEnd len="med" w="med" type="none"/>
            <a:tailEnd len="med" w="med" type="none"/>
          </a:ln>
        </p:spPr>
      </p:cxnSp>
      <p:cxnSp>
        <p:nvCxnSpPr>
          <p:cNvPr id="707" name="Shape 707"/>
          <p:cNvCxnSpPr/>
          <p:nvPr/>
        </p:nvCxnSpPr>
        <p:spPr>
          <a:xfrm>
            <a:off x="7741091" y="1510646"/>
            <a:ext cx="586800" cy="1225500"/>
          </a:xfrm>
          <a:prstGeom prst="straightConnector1">
            <a:avLst/>
          </a:prstGeom>
          <a:noFill/>
          <a:ln cap="flat" cmpd="sng" w="9525">
            <a:solidFill>
              <a:srgbClr val="BFBFBF"/>
            </a:solidFill>
            <a:prstDash val="dot"/>
            <a:miter lim="8000"/>
            <a:headEnd len="med" w="med" type="none"/>
            <a:tailEnd len="med" w="med" type="none"/>
          </a:ln>
        </p:spPr>
      </p:cxnSp>
      <p:cxnSp>
        <p:nvCxnSpPr>
          <p:cNvPr id="708" name="Shape 708"/>
          <p:cNvCxnSpPr/>
          <p:nvPr/>
        </p:nvCxnSpPr>
        <p:spPr>
          <a:xfrm>
            <a:off x="7727623" y="2214731"/>
            <a:ext cx="115800" cy="477600"/>
          </a:xfrm>
          <a:prstGeom prst="straightConnector1">
            <a:avLst/>
          </a:prstGeom>
          <a:noFill/>
          <a:ln cap="flat" cmpd="sng" w="9525">
            <a:solidFill>
              <a:srgbClr val="D8D8D8"/>
            </a:solidFill>
            <a:prstDash val="solid"/>
            <a:miter lim="8000"/>
            <a:headEnd len="med" w="med" type="none"/>
            <a:tailEnd len="med" w="med" type="none"/>
          </a:ln>
        </p:spPr>
      </p:cxnSp>
      <p:cxnSp>
        <p:nvCxnSpPr>
          <p:cNvPr id="709" name="Shape 709"/>
          <p:cNvCxnSpPr/>
          <p:nvPr/>
        </p:nvCxnSpPr>
        <p:spPr>
          <a:xfrm flipH="1" rot="10800000">
            <a:off x="1287108" y="2195286"/>
            <a:ext cx="115800" cy="477600"/>
          </a:xfrm>
          <a:prstGeom prst="straightConnector1">
            <a:avLst/>
          </a:prstGeom>
          <a:noFill/>
          <a:ln cap="flat" cmpd="sng" w="9525">
            <a:solidFill>
              <a:srgbClr val="D8D8D8"/>
            </a:solidFill>
            <a:prstDash val="solid"/>
            <a:miter lim="8000"/>
            <a:headEnd len="med" w="med" type="none"/>
            <a:tailEnd len="med" w="med" type="none"/>
          </a:ln>
        </p:spPr>
      </p:cxnSp>
      <p:sp>
        <p:nvSpPr>
          <p:cNvPr id="710" name="Shape 710"/>
          <p:cNvSpPr txBox="1"/>
          <p:nvPr/>
        </p:nvSpPr>
        <p:spPr>
          <a:xfrm>
            <a:off x="334950" y="1026613"/>
            <a:ext cx="43821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sz="1800">
                <a:solidFill>
                  <a:srgbClr val="262626"/>
                </a:solidFill>
                <a:latin typeface="Helvetica Neue"/>
                <a:ea typeface="Helvetica Neue"/>
                <a:cs typeface="Helvetica Neue"/>
                <a:sym typeface="Helvetica Neue"/>
              </a:rPr>
              <a:t>W3C Guidelines : 25</a:t>
            </a:r>
            <a:r>
              <a:rPr baseline="30000" lang="en-GB" sz="1800">
                <a:solidFill>
                  <a:srgbClr val="262626"/>
                </a:solidFill>
                <a:latin typeface="Helvetica Neue"/>
                <a:ea typeface="Helvetica Neue"/>
                <a:cs typeface="Helvetica Neue"/>
                <a:sym typeface="Helvetica Neue"/>
              </a:rPr>
              <a:t>th</a:t>
            </a:r>
            <a:r>
              <a:rPr lang="en-GB" sz="1800">
                <a:solidFill>
                  <a:srgbClr val="262626"/>
                </a:solidFill>
                <a:latin typeface="Helvetica Neue"/>
                <a:ea typeface="Helvetica Neue"/>
                <a:cs typeface="Helvetica Neue"/>
                <a:sym typeface="Helvetica Neue"/>
              </a:rPr>
              <a:t> February, 2015</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pic>
        <p:nvPicPr>
          <p:cNvPr descr="Logo Aditi.jpg" id="715" name="Shape 71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716" name="Shape 71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717" name="Shape 71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718" name="Shape 71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How</a:t>
            </a:r>
            <a:r>
              <a:rPr lang="en-GB" sz="1800">
                <a:solidFill>
                  <a:srgbClr val="FFFFFF"/>
                </a:solidFill>
                <a:latin typeface="Helvetica Neue"/>
                <a:ea typeface="Helvetica Neue"/>
                <a:cs typeface="Helvetica Neue"/>
                <a:sym typeface="Helvetica Neue"/>
              </a:rPr>
              <a:t>??</a:t>
            </a:r>
          </a:p>
        </p:txBody>
      </p:sp>
      <p:sp>
        <p:nvSpPr>
          <p:cNvPr id="719" name="Shape 719"/>
          <p:cNvSpPr txBox="1"/>
          <p:nvPr/>
        </p:nvSpPr>
        <p:spPr>
          <a:xfrm>
            <a:off x="3182225" y="2272350"/>
            <a:ext cx="25116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How do we do that??</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pic>
        <p:nvPicPr>
          <p:cNvPr descr="Logo Aditi.jpg" id="724" name="Shape 724"/>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725" name="Shape 725"/>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726" name="Shape 726"/>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727" name="Shape 727"/>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How</a:t>
            </a:r>
            <a:r>
              <a:rPr lang="en-GB" sz="1800">
                <a:solidFill>
                  <a:srgbClr val="FFFFFF"/>
                </a:solidFill>
                <a:latin typeface="Helvetica Neue"/>
                <a:ea typeface="Helvetica Neue"/>
                <a:cs typeface="Helvetica Neue"/>
                <a:sym typeface="Helvetica Neue"/>
              </a:rPr>
              <a:t>??</a:t>
            </a:r>
          </a:p>
        </p:txBody>
      </p:sp>
      <p:sp>
        <p:nvSpPr>
          <p:cNvPr id="728" name="Shape 728"/>
          <p:cNvSpPr txBox="1"/>
          <p:nvPr/>
        </p:nvSpPr>
        <p:spPr>
          <a:xfrm>
            <a:off x="3182225" y="2043750"/>
            <a:ext cx="25116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How do we do that??</a:t>
            </a:r>
          </a:p>
          <a:p>
            <a:pPr lvl="0" rtl="0">
              <a:spcBef>
                <a:spcPts val="0"/>
              </a:spcBef>
              <a:buNone/>
            </a:pPr>
            <a:r>
              <a:t/>
            </a:r>
            <a:endParaRPr b="1" sz="1800">
              <a:solidFill>
                <a:srgbClr val="434343"/>
              </a:solidFill>
              <a:latin typeface="Raleway"/>
              <a:ea typeface="Raleway"/>
              <a:cs typeface="Raleway"/>
              <a:sym typeface="Raleway"/>
            </a:endParaRPr>
          </a:p>
        </p:txBody>
      </p:sp>
      <p:sp>
        <p:nvSpPr>
          <p:cNvPr id="729" name="Shape 729"/>
          <p:cNvSpPr txBox="1"/>
          <p:nvPr/>
        </p:nvSpPr>
        <p:spPr>
          <a:xfrm>
            <a:off x="2161800" y="2531075"/>
            <a:ext cx="48204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Based upon the </a:t>
            </a:r>
            <a:r>
              <a:rPr b="1" lang="en-GB" sz="1800">
                <a:solidFill>
                  <a:srgbClr val="434343"/>
                </a:solidFill>
                <a:latin typeface="Raleway"/>
                <a:ea typeface="Raleway"/>
                <a:cs typeface="Raleway"/>
                <a:sym typeface="Raleway"/>
              </a:rPr>
              <a:t>mental model </a:t>
            </a:r>
            <a:r>
              <a:rPr lang="en-GB" sz="1800">
                <a:solidFill>
                  <a:srgbClr val="434343"/>
                </a:solidFill>
                <a:latin typeface="Raleway"/>
                <a:ea typeface="Raleway"/>
                <a:cs typeface="Raleway"/>
                <a:sym typeface="Raleway"/>
              </a:rPr>
              <a:t>of the user</a:t>
            </a:r>
          </a:p>
          <a:p>
            <a:pPr lvl="0" rtl="0">
              <a:spcBef>
                <a:spcPts val="0"/>
              </a:spcBef>
              <a:buNone/>
            </a:pPr>
            <a:r>
              <a:t/>
            </a:r>
            <a:endParaRPr b="1" sz="1800">
              <a:solidFill>
                <a:srgbClr val="434343"/>
              </a:solidFill>
              <a:latin typeface="Raleway"/>
              <a:ea typeface="Raleway"/>
              <a:cs typeface="Raleway"/>
              <a:sym typeface="Ralew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pic>
        <p:nvPicPr>
          <p:cNvPr id="734" name="Shape 734"/>
          <p:cNvPicPr preferRelativeResize="0"/>
          <p:nvPr/>
        </p:nvPicPr>
        <p:blipFill rotWithShape="1">
          <a:blip r:embed="rId3">
            <a:alphaModFix/>
          </a:blip>
          <a:srcRect b="35962" l="0" r="0" t="19190"/>
          <a:stretch/>
        </p:blipFill>
        <p:spPr>
          <a:xfrm>
            <a:off x="334950" y="630000"/>
            <a:ext cx="6656400" cy="4513500"/>
          </a:xfrm>
          <a:prstGeom prst="rect">
            <a:avLst/>
          </a:prstGeom>
          <a:noFill/>
          <a:ln>
            <a:noFill/>
          </a:ln>
        </p:spPr>
      </p:pic>
      <p:pic>
        <p:nvPicPr>
          <p:cNvPr descr="Logo Aditi.jpg" id="735" name="Shape 735"/>
          <p:cNvPicPr preferRelativeResize="0"/>
          <p:nvPr/>
        </p:nvPicPr>
        <p:blipFill>
          <a:blip r:embed="rId4">
            <a:alphaModFix/>
          </a:blip>
          <a:stretch>
            <a:fillRect/>
          </a:stretch>
        </p:blipFill>
        <p:spPr>
          <a:xfrm>
            <a:off x="8694775" y="4716150"/>
            <a:ext cx="287850" cy="308650"/>
          </a:xfrm>
          <a:prstGeom prst="rect">
            <a:avLst/>
          </a:prstGeom>
          <a:noFill/>
          <a:ln>
            <a:noFill/>
          </a:ln>
        </p:spPr>
      </p:pic>
      <p:pic>
        <p:nvPicPr>
          <p:cNvPr id="736" name="Shape 736"/>
          <p:cNvPicPr preferRelativeResize="0"/>
          <p:nvPr/>
        </p:nvPicPr>
        <p:blipFill rotWithShape="1">
          <a:blip r:embed="rId5">
            <a:alphaModFix/>
          </a:blip>
          <a:srcRect b="0" l="0" r="70710" t="0"/>
          <a:stretch/>
        </p:blipFill>
        <p:spPr>
          <a:xfrm>
            <a:off x="143550" y="4668197"/>
            <a:ext cx="287850" cy="356597"/>
          </a:xfrm>
          <a:prstGeom prst="rect">
            <a:avLst/>
          </a:prstGeom>
          <a:noFill/>
          <a:ln>
            <a:noFill/>
          </a:ln>
        </p:spPr>
      </p:pic>
      <p:cxnSp>
        <p:nvCxnSpPr>
          <p:cNvPr id="737" name="Shape 73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738" name="Shape 738"/>
          <p:cNvSpPr txBox="1"/>
          <p:nvPr/>
        </p:nvSpPr>
        <p:spPr>
          <a:xfrm>
            <a:off x="334950" y="438150"/>
            <a:ext cx="44019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Mental Model of a Blind user?</a:t>
            </a:r>
            <a:r>
              <a:rPr lang="en-GB" sz="1800">
                <a:solidFill>
                  <a:srgbClr val="FFFFFF"/>
                </a:solidFill>
                <a:latin typeface="Helvetica Neue"/>
                <a:ea typeface="Helvetica Neue"/>
                <a:cs typeface="Helvetica Neue"/>
                <a:sym typeface="Helvetica Neue"/>
              </a:rPr>
              <a:t>?</a:t>
            </a:r>
          </a:p>
        </p:txBody>
      </p:sp>
      <p:sp>
        <p:nvSpPr>
          <p:cNvPr id="739" name="Shape 739"/>
          <p:cNvSpPr txBox="1"/>
          <p:nvPr/>
        </p:nvSpPr>
        <p:spPr>
          <a:xfrm>
            <a:off x="6991350" y="1256350"/>
            <a:ext cx="1919100" cy="2961300"/>
          </a:xfrm>
          <a:prstGeom prst="rect">
            <a:avLst/>
          </a:prstGeom>
          <a:noFill/>
          <a:ln>
            <a:noFill/>
          </a:ln>
        </p:spPr>
        <p:txBody>
          <a:bodyPr anchorCtr="0" anchor="t" bIns="45700" lIns="91425" rIns="91425" wrap="square" tIns="45700">
            <a:noAutofit/>
          </a:bodyPr>
          <a:lstStyle/>
          <a:p>
            <a:pPr lvl="0" marR="0" rtl="0" algn="l">
              <a:spcBef>
                <a:spcPts val="0"/>
              </a:spcBef>
              <a:buNone/>
            </a:pPr>
            <a:r>
              <a:rPr lang="en-GB">
                <a:latin typeface="Helvetica Neue"/>
                <a:ea typeface="Helvetica Neue"/>
                <a:cs typeface="Helvetica Neue"/>
                <a:sym typeface="Helvetica Neue"/>
              </a:rPr>
              <a:t>Is based upon: </a:t>
            </a:r>
          </a:p>
          <a:p>
            <a:pPr indent="-279400" lvl="0" marL="342900" marR="0" rtl="0" algn="l">
              <a:spcBef>
                <a:spcPts val="0"/>
              </a:spcBef>
              <a:buClr>
                <a:srgbClr val="000000"/>
              </a:buClr>
              <a:buSzPct val="100000"/>
              <a:buFont typeface="Helvetica Neue"/>
              <a:buChar char="•"/>
            </a:pPr>
            <a:r>
              <a:rPr lang="en-GB">
                <a:latin typeface="Helvetica Neue"/>
                <a:ea typeface="Helvetica Neue"/>
                <a:cs typeface="Helvetica Neue"/>
                <a:sym typeface="Helvetica Neue"/>
              </a:rPr>
              <a:t>Relative position</a:t>
            </a:r>
          </a:p>
          <a:p>
            <a:pPr indent="-279400" lvl="0" marL="342900" marR="0" rtl="0" algn="l">
              <a:spcBef>
                <a:spcPts val="0"/>
              </a:spcBef>
              <a:buClr>
                <a:srgbClr val="000000"/>
              </a:buClr>
              <a:buSzPct val="100000"/>
              <a:buFont typeface="Helvetica Neue"/>
              <a:buChar char="•"/>
            </a:pPr>
            <a:r>
              <a:rPr lang="en-GB">
                <a:solidFill>
                  <a:srgbClr val="000000"/>
                </a:solidFill>
                <a:latin typeface="Helvetica Neue"/>
                <a:ea typeface="Helvetica Neue"/>
                <a:cs typeface="Helvetica Neue"/>
                <a:sym typeface="Helvetica Neue"/>
              </a:rPr>
              <a:t>Volume</a:t>
            </a:r>
            <a:r>
              <a:rPr lang="en-GB">
                <a:latin typeface="Helvetica Neue"/>
                <a:ea typeface="Helvetica Neue"/>
                <a:cs typeface="Helvetica Neue"/>
                <a:sym typeface="Helvetica Neue"/>
              </a:rPr>
              <a:t> &amp; </a:t>
            </a:r>
            <a:r>
              <a:rPr lang="en-GB">
                <a:solidFill>
                  <a:srgbClr val="000000"/>
                </a:solidFill>
                <a:latin typeface="Helvetica Neue"/>
                <a:ea typeface="Helvetica Neue"/>
                <a:cs typeface="Helvetica Neue"/>
                <a:sym typeface="Helvetica Neue"/>
              </a:rPr>
              <a:t>Tone</a:t>
            </a:r>
          </a:p>
          <a:p>
            <a:pPr indent="-279400" lvl="0" marL="342900" marR="0" rtl="0" algn="l">
              <a:spcBef>
                <a:spcPts val="0"/>
              </a:spcBef>
              <a:buClr>
                <a:srgbClr val="000000"/>
              </a:buClr>
              <a:buSzPct val="100000"/>
              <a:buFont typeface="Helvetica Neue"/>
              <a:buChar char="•"/>
            </a:pPr>
            <a:r>
              <a:rPr lang="en-GB">
                <a:solidFill>
                  <a:srgbClr val="000000"/>
                </a:solidFill>
                <a:latin typeface="Helvetica Neue"/>
                <a:ea typeface="Helvetica Neue"/>
                <a:cs typeface="Helvetica Neue"/>
                <a:sym typeface="Helvetica Neue"/>
              </a:rPr>
              <a:t>Proximity</a:t>
            </a:r>
          </a:p>
          <a:p>
            <a:pPr indent="-279400" lvl="0" marL="342900" marR="0" rtl="0" algn="l">
              <a:spcBef>
                <a:spcPts val="0"/>
              </a:spcBef>
              <a:buClr>
                <a:srgbClr val="000000"/>
              </a:buClr>
              <a:buSzPct val="100000"/>
              <a:buFont typeface="Helvetica Neue"/>
              <a:buChar char="•"/>
            </a:pPr>
            <a:r>
              <a:rPr lang="en-GB">
                <a:solidFill>
                  <a:srgbClr val="000000"/>
                </a:solidFill>
                <a:latin typeface="Helvetica Neue"/>
                <a:ea typeface="Helvetica Neue"/>
                <a:cs typeface="Helvetica Neue"/>
                <a:sym typeface="Helvetica Neue"/>
              </a:rPr>
              <a:t>Multiple Hands</a:t>
            </a:r>
          </a:p>
          <a:p>
            <a:pPr indent="-279400" lvl="0" marL="342900" marR="0" rtl="0" algn="l">
              <a:spcBef>
                <a:spcPts val="0"/>
              </a:spcBef>
              <a:buClr>
                <a:srgbClr val="000000"/>
              </a:buClr>
              <a:buSzPct val="100000"/>
              <a:buFont typeface="Helvetica Neue"/>
              <a:buChar char="•"/>
            </a:pPr>
            <a:r>
              <a:rPr lang="en-GB">
                <a:solidFill>
                  <a:srgbClr val="000000"/>
                </a:solidFill>
                <a:latin typeface="Helvetica Neue"/>
                <a:ea typeface="Helvetica Neue"/>
                <a:cs typeface="Helvetica Neue"/>
                <a:sym typeface="Helvetica Neue"/>
              </a:rPr>
              <a:t>Structure</a:t>
            </a:r>
          </a:p>
          <a:p>
            <a:pPr indent="-279400" lvl="0" marL="342900" marR="0" rtl="0" algn="l">
              <a:spcBef>
                <a:spcPts val="0"/>
              </a:spcBef>
              <a:buClr>
                <a:srgbClr val="000000"/>
              </a:buClr>
              <a:buSzPct val="100000"/>
              <a:buFont typeface="Helvetica Neue"/>
              <a:buChar char="•"/>
            </a:pPr>
            <a:r>
              <a:rPr lang="en-GB">
                <a:solidFill>
                  <a:srgbClr val="000000"/>
                </a:solidFill>
                <a:latin typeface="Helvetica Neue"/>
                <a:ea typeface="Helvetica Neue"/>
                <a:cs typeface="Helvetica Neue"/>
                <a:sym typeface="Helvetica Neue"/>
              </a:rPr>
              <a:t>Orientation</a:t>
            </a:r>
          </a:p>
          <a:p>
            <a:pPr indent="-279400" lvl="0" marL="342900" marR="0" rtl="0" algn="l">
              <a:spcBef>
                <a:spcPts val="0"/>
              </a:spcBef>
              <a:buClr>
                <a:srgbClr val="000000"/>
              </a:buClr>
              <a:buSzPct val="100000"/>
              <a:buFont typeface="Helvetica Neue"/>
              <a:buChar char="•"/>
            </a:pPr>
            <a:r>
              <a:rPr lang="en-GB">
                <a:solidFill>
                  <a:srgbClr val="000000"/>
                </a:solidFill>
                <a:latin typeface="Helvetica Neue"/>
                <a:ea typeface="Helvetica Neue"/>
                <a:cs typeface="Helvetica Neue"/>
                <a:sym typeface="Helvetica Neue"/>
              </a:rPr>
              <a:t>System Help</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pic>
        <p:nvPicPr>
          <p:cNvPr descr="Logo Aditi.jpg" id="744" name="Shape 744"/>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745" name="Shape 745"/>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746" name="Shape 746"/>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747" name="Shape 747"/>
          <p:cNvSpPr txBox="1"/>
          <p:nvPr/>
        </p:nvSpPr>
        <p:spPr>
          <a:xfrm>
            <a:off x="334950" y="438150"/>
            <a:ext cx="44019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Mental Model of a Blind user??</a:t>
            </a:r>
          </a:p>
        </p:txBody>
      </p:sp>
      <p:sp>
        <p:nvSpPr>
          <p:cNvPr id="748" name="Shape 748"/>
          <p:cNvSpPr txBox="1"/>
          <p:nvPr/>
        </p:nvSpPr>
        <p:spPr>
          <a:xfrm>
            <a:off x="1119264" y="1947178"/>
            <a:ext cx="4035600" cy="623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2F5496"/>
                </a:solidFill>
                <a:latin typeface="Helvetica Neue"/>
                <a:ea typeface="Helvetica Neue"/>
                <a:cs typeface="Helvetica Neue"/>
                <a:sym typeface="Helvetica Neue"/>
              </a:rPr>
              <a:t>Screen Layout </a:t>
            </a:r>
            <a:r>
              <a:rPr lang="en-GB">
                <a:solidFill>
                  <a:srgbClr val="000000"/>
                </a:solidFill>
                <a:latin typeface="Helvetica Neue"/>
                <a:ea typeface="Helvetica Neue"/>
                <a:cs typeface="Helvetica Neue"/>
                <a:sym typeface="Helvetica Neue"/>
              </a:rPr>
              <a:t>+ </a:t>
            </a:r>
            <a:r>
              <a:rPr lang="en-GB">
                <a:solidFill>
                  <a:srgbClr val="C55A11"/>
                </a:solidFill>
                <a:latin typeface="Helvetica Neue"/>
                <a:ea typeface="Helvetica Neue"/>
                <a:cs typeface="Helvetica Neue"/>
                <a:sym typeface="Helvetica Neue"/>
              </a:rPr>
              <a:t>Proximity to Landmark</a:t>
            </a:r>
          </a:p>
          <a:p>
            <a:pPr indent="0" lvl="0" marL="0" marR="0" rtl="0" algn="l">
              <a:spcBef>
                <a:spcPts val="0"/>
              </a:spcBef>
              <a:buSzPct val="25000"/>
              <a:buNone/>
            </a:pPr>
            <a:r>
              <a:rPr lang="en-GB">
                <a:solidFill>
                  <a:srgbClr val="C55A11"/>
                </a:solidFill>
                <a:latin typeface="Helvetica Neue"/>
                <a:ea typeface="Helvetica Neue"/>
                <a:cs typeface="Helvetica Neue"/>
                <a:sym typeface="Helvetica Neue"/>
              </a:rPr>
              <a:t>                                and Multiple hand</a:t>
            </a:r>
          </a:p>
        </p:txBody>
      </p:sp>
      <p:sp>
        <p:nvSpPr>
          <p:cNvPr id="749" name="Shape 749"/>
          <p:cNvSpPr txBox="1"/>
          <p:nvPr/>
        </p:nvSpPr>
        <p:spPr>
          <a:xfrm>
            <a:off x="2044871" y="2624700"/>
            <a:ext cx="62046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2F5496"/>
                </a:solidFill>
                <a:latin typeface="Helvetica Neue"/>
                <a:ea typeface="Helvetica Neue"/>
                <a:cs typeface="Helvetica Neue"/>
                <a:sym typeface="Helvetica Neue"/>
              </a:rPr>
              <a:t>Visual Hierarchy </a:t>
            </a:r>
            <a:r>
              <a:rPr lang="en-GB">
                <a:solidFill>
                  <a:srgbClr val="000000"/>
                </a:solidFill>
                <a:latin typeface="Helvetica Neue"/>
                <a:ea typeface="Helvetica Neue"/>
                <a:cs typeface="Helvetica Neue"/>
                <a:sym typeface="Helvetica Neue"/>
              </a:rPr>
              <a:t>+ </a:t>
            </a:r>
            <a:r>
              <a:rPr lang="en-GB">
                <a:solidFill>
                  <a:srgbClr val="C55A11"/>
                </a:solidFill>
                <a:latin typeface="Helvetica Neue"/>
                <a:ea typeface="Helvetica Neue"/>
                <a:cs typeface="Helvetica Neue"/>
                <a:sym typeface="Helvetica Neue"/>
              </a:rPr>
              <a:t>Structure </a:t>
            </a:r>
            <a:r>
              <a:rPr b="1" lang="en-GB">
                <a:solidFill>
                  <a:srgbClr val="000000"/>
                </a:solidFill>
                <a:latin typeface="Helvetica Neue"/>
                <a:ea typeface="Helvetica Neue"/>
                <a:cs typeface="Helvetica Neue"/>
                <a:sym typeface="Helvetica Neue"/>
              </a:rPr>
              <a:t>= Second Design Direction</a:t>
            </a:r>
          </a:p>
        </p:txBody>
      </p:sp>
      <p:grpSp>
        <p:nvGrpSpPr>
          <p:cNvPr id="750" name="Shape 750"/>
          <p:cNvGrpSpPr/>
          <p:nvPr/>
        </p:nvGrpSpPr>
        <p:grpSpPr>
          <a:xfrm>
            <a:off x="555723" y="1261275"/>
            <a:ext cx="7417302" cy="357775"/>
            <a:chOff x="225695" y="1681700"/>
            <a:chExt cx="9889736" cy="477033"/>
          </a:xfrm>
        </p:grpSpPr>
        <p:sp>
          <p:nvSpPr>
            <p:cNvPr id="751" name="Shape 751"/>
            <p:cNvSpPr/>
            <p:nvPr/>
          </p:nvSpPr>
          <p:spPr>
            <a:xfrm>
              <a:off x="4169131" y="1681700"/>
              <a:ext cx="5946300" cy="4617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b="1" lang="en-GB">
                  <a:solidFill>
                    <a:srgbClr val="C55A11"/>
                  </a:solidFill>
                  <a:latin typeface="Helvetica Neue"/>
                  <a:ea typeface="Helvetica Neue"/>
                  <a:cs typeface="Helvetica Neue"/>
                  <a:sym typeface="Helvetica Neue"/>
                </a:rPr>
                <a:t>Mental Model of  a visually Impaired user</a:t>
              </a:r>
            </a:p>
          </p:txBody>
        </p:sp>
        <p:sp>
          <p:nvSpPr>
            <p:cNvPr id="752" name="Shape 752"/>
            <p:cNvSpPr/>
            <p:nvPr/>
          </p:nvSpPr>
          <p:spPr>
            <a:xfrm>
              <a:off x="225695" y="1697033"/>
              <a:ext cx="4187100" cy="4617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b="1" lang="en-GB">
                  <a:solidFill>
                    <a:srgbClr val="8296B0"/>
                  </a:solidFill>
                  <a:latin typeface="Helvetica Neue"/>
                  <a:ea typeface="Helvetica Neue"/>
                  <a:cs typeface="Helvetica Neue"/>
                  <a:sym typeface="Helvetica Neue"/>
                </a:rPr>
                <a:t>Insights from the Usability Study </a:t>
              </a:r>
              <a:r>
                <a:rPr b="1" lang="en-GB">
                  <a:solidFill>
                    <a:srgbClr val="262626"/>
                  </a:solidFill>
                  <a:latin typeface="Helvetica Neue"/>
                  <a:ea typeface="Helvetica Neue"/>
                  <a:cs typeface="Helvetica Neue"/>
                  <a:sym typeface="Helvetica Neue"/>
                </a:rPr>
                <a:t>+</a:t>
              </a:r>
            </a:p>
          </p:txBody>
        </p:sp>
      </p:grpSp>
      <p:sp>
        <p:nvSpPr>
          <p:cNvPr id="753" name="Shape 753"/>
          <p:cNvSpPr txBox="1"/>
          <p:nvPr/>
        </p:nvSpPr>
        <p:spPr>
          <a:xfrm>
            <a:off x="4349327" y="1998054"/>
            <a:ext cx="29991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b="1" lang="en-GB">
                <a:solidFill>
                  <a:srgbClr val="000000"/>
                </a:solidFill>
                <a:latin typeface="Helvetica Neue"/>
                <a:ea typeface="Helvetica Neue"/>
                <a:cs typeface="Helvetica Neue"/>
                <a:sym typeface="Helvetica Neue"/>
              </a:rPr>
              <a:t>= First Design Direction</a:t>
            </a:r>
          </a:p>
        </p:txBody>
      </p:sp>
      <p:sp>
        <p:nvSpPr>
          <p:cNvPr id="754" name="Shape 754"/>
          <p:cNvSpPr txBox="1"/>
          <p:nvPr/>
        </p:nvSpPr>
        <p:spPr>
          <a:xfrm>
            <a:off x="3090841" y="3223519"/>
            <a:ext cx="53532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2F5496"/>
                </a:solidFill>
                <a:latin typeface="Helvetica Neue"/>
                <a:ea typeface="Helvetica Neue"/>
                <a:cs typeface="Helvetica Neue"/>
                <a:sym typeface="Helvetica Neue"/>
              </a:rPr>
              <a:t>Feed-Back </a:t>
            </a:r>
            <a:r>
              <a:rPr lang="en-GB">
                <a:solidFill>
                  <a:srgbClr val="000000"/>
                </a:solidFill>
                <a:latin typeface="Helvetica Neue"/>
                <a:ea typeface="Helvetica Neue"/>
                <a:cs typeface="Helvetica Neue"/>
                <a:sym typeface="Helvetica Neue"/>
              </a:rPr>
              <a:t>+ </a:t>
            </a:r>
            <a:r>
              <a:rPr lang="en-GB">
                <a:solidFill>
                  <a:srgbClr val="C55A11"/>
                </a:solidFill>
                <a:latin typeface="Helvetica Neue"/>
                <a:ea typeface="Helvetica Neue"/>
                <a:cs typeface="Helvetica Neue"/>
                <a:sym typeface="Helvetica Neue"/>
              </a:rPr>
              <a:t>Tone </a:t>
            </a:r>
            <a:r>
              <a:rPr b="1" lang="en-GB">
                <a:solidFill>
                  <a:srgbClr val="000000"/>
                </a:solidFill>
                <a:latin typeface="Helvetica Neue"/>
                <a:ea typeface="Helvetica Neue"/>
                <a:cs typeface="Helvetica Neue"/>
                <a:sym typeface="Helvetica Neue"/>
              </a:rPr>
              <a:t>= Third Design Direction</a:t>
            </a:r>
          </a:p>
        </p:txBody>
      </p:sp>
      <p:sp>
        <p:nvSpPr>
          <p:cNvPr id="755" name="Shape 755"/>
          <p:cNvSpPr txBox="1"/>
          <p:nvPr/>
        </p:nvSpPr>
        <p:spPr>
          <a:xfrm>
            <a:off x="1979115" y="3822356"/>
            <a:ext cx="6357900" cy="346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2F5496"/>
                </a:solidFill>
                <a:latin typeface="Helvetica Neue"/>
                <a:ea typeface="Helvetica Neue"/>
                <a:cs typeface="Helvetica Neue"/>
                <a:sym typeface="Helvetica Neue"/>
              </a:rPr>
              <a:t>Caught in loop </a:t>
            </a:r>
            <a:r>
              <a:rPr lang="en-GB">
                <a:solidFill>
                  <a:srgbClr val="000000"/>
                </a:solidFill>
                <a:latin typeface="Helvetica Neue"/>
                <a:ea typeface="Helvetica Neue"/>
                <a:cs typeface="Helvetica Neue"/>
                <a:sym typeface="Helvetica Neue"/>
              </a:rPr>
              <a:t>+ </a:t>
            </a:r>
            <a:r>
              <a:rPr lang="en-GB">
                <a:solidFill>
                  <a:srgbClr val="C55A11"/>
                </a:solidFill>
                <a:latin typeface="Helvetica Neue"/>
                <a:ea typeface="Helvetica Neue"/>
                <a:cs typeface="Helvetica Neue"/>
                <a:sym typeface="Helvetica Neue"/>
              </a:rPr>
              <a:t>System Help </a:t>
            </a:r>
            <a:r>
              <a:rPr b="1" lang="en-GB">
                <a:solidFill>
                  <a:srgbClr val="000000"/>
                </a:solidFill>
                <a:latin typeface="Helvetica Neue"/>
                <a:ea typeface="Helvetica Neue"/>
                <a:cs typeface="Helvetica Neue"/>
                <a:sym typeface="Helvetica Neue"/>
              </a:rPr>
              <a:t>= Fourth Design Direction</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pic>
        <p:nvPicPr>
          <p:cNvPr descr="Logo Aditi.jpg" id="760" name="Shape 760"/>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761" name="Shape 761"/>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762" name="Shape 762"/>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763" name="Shape 763"/>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a:spcBef>
                <a:spcPts val="0"/>
              </a:spcBef>
              <a:buNone/>
            </a:pPr>
            <a:r>
              <a:rPr lang="en-GB" sz="1800">
                <a:solidFill>
                  <a:srgbClr val="FFFFFF"/>
                </a:solidFill>
                <a:latin typeface="Helvetica Neue"/>
                <a:ea typeface="Helvetica Neue"/>
                <a:cs typeface="Helvetica Neue"/>
                <a:sym typeface="Helvetica Neue"/>
              </a:rPr>
              <a:t>What??</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764" name="Shape 764"/>
          <p:cNvSpPr txBox="1"/>
          <p:nvPr/>
        </p:nvSpPr>
        <p:spPr>
          <a:xfrm>
            <a:off x="3894600" y="1299025"/>
            <a:ext cx="1354800" cy="598800"/>
          </a:xfrm>
          <a:prstGeom prst="rect">
            <a:avLst/>
          </a:prstGeom>
          <a:noFill/>
          <a:ln>
            <a:noFill/>
          </a:ln>
        </p:spPr>
        <p:txBody>
          <a:bodyPr anchorCtr="0" anchor="t" bIns="91425" lIns="91425" rIns="91425" wrap="square" tIns="91425">
            <a:noAutofit/>
          </a:bodyPr>
          <a:lstStyle/>
          <a:p>
            <a:pPr lvl="0" rtl="0">
              <a:spcBef>
                <a:spcPts val="0"/>
              </a:spcBef>
              <a:buNone/>
            </a:pPr>
            <a:r>
              <a:rPr lang="en-GB" sz="1800">
                <a:solidFill>
                  <a:srgbClr val="434343"/>
                </a:solidFill>
                <a:latin typeface="Raleway"/>
                <a:ea typeface="Raleway"/>
                <a:cs typeface="Raleway"/>
                <a:sym typeface="Raleway"/>
              </a:rPr>
              <a:t>Guidelines.</a:t>
            </a:r>
          </a:p>
          <a:p>
            <a:pPr lvl="0" rtl="0">
              <a:spcBef>
                <a:spcPts val="0"/>
              </a:spcBef>
              <a:buNone/>
            </a:pPr>
            <a:r>
              <a:t/>
            </a:r>
            <a:endParaRPr b="1" sz="1800">
              <a:solidFill>
                <a:srgbClr val="434343"/>
              </a:solidFill>
              <a:latin typeface="Raleway"/>
              <a:ea typeface="Raleway"/>
              <a:cs typeface="Raleway"/>
              <a:sym typeface="Raleway"/>
            </a:endParaRPr>
          </a:p>
        </p:txBody>
      </p:sp>
      <p:sp>
        <p:nvSpPr>
          <p:cNvPr id="765" name="Shape 765"/>
          <p:cNvSpPr txBox="1"/>
          <p:nvPr/>
        </p:nvSpPr>
        <p:spPr>
          <a:xfrm>
            <a:off x="1830125" y="1782275"/>
            <a:ext cx="7033500" cy="1100700"/>
          </a:xfrm>
          <a:prstGeom prst="rect">
            <a:avLst/>
          </a:prstGeom>
          <a:noFill/>
          <a:ln>
            <a:noFill/>
          </a:ln>
        </p:spPr>
        <p:txBody>
          <a:bodyPr anchorCtr="0" anchor="ctr" bIns="91425" lIns="91425" rIns="91425" wrap="square" tIns="91425">
            <a:noAutofit/>
          </a:bodyPr>
          <a:lstStyle/>
          <a:p>
            <a:pPr indent="-393700" lvl="0" marL="457200" rtl="0">
              <a:spcBef>
                <a:spcPts val="0"/>
              </a:spcBef>
              <a:buClr>
                <a:schemeClr val="dk1"/>
              </a:buClr>
              <a:buSzPct val="100000"/>
              <a:buFont typeface="Helvetica Neue"/>
              <a:buAutoNum type="arabicPeriod"/>
            </a:pPr>
            <a:r>
              <a:rPr lang="en-GB">
                <a:solidFill>
                  <a:schemeClr val="dk1"/>
                </a:solidFill>
                <a:latin typeface="Helvetica Neue"/>
                <a:ea typeface="Helvetica Neue"/>
                <a:cs typeface="Helvetica Neue"/>
                <a:sym typeface="Helvetica Neue"/>
              </a:rPr>
              <a:t>Problems were not related to just one single application</a:t>
            </a:r>
          </a:p>
          <a:p>
            <a:pPr indent="-304800" lvl="0" marL="457200" rtl="0">
              <a:spcBef>
                <a:spcPts val="0"/>
              </a:spcBef>
              <a:buNone/>
            </a:pPr>
            <a:r>
              <a:t/>
            </a:r>
            <a:endParaRPr>
              <a:solidFill>
                <a:schemeClr val="dk1"/>
              </a:solidFill>
              <a:latin typeface="Helvetica Neue"/>
              <a:ea typeface="Helvetica Neue"/>
              <a:cs typeface="Helvetica Neue"/>
              <a:sym typeface="Helvetica Neue"/>
            </a:endParaRPr>
          </a:p>
          <a:p>
            <a:pPr indent="-393700" lvl="0" marL="457200" rtl="0">
              <a:spcBef>
                <a:spcPts val="0"/>
              </a:spcBef>
              <a:buClr>
                <a:schemeClr val="dk1"/>
              </a:buClr>
              <a:buSzPct val="100000"/>
              <a:buFont typeface="Helvetica Neue"/>
              <a:buAutoNum type="arabicPeriod"/>
            </a:pPr>
            <a:r>
              <a:rPr lang="en-GB">
                <a:solidFill>
                  <a:schemeClr val="dk1"/>
                </a:solidFill>
                <a:latin typeface="Helvetica Neue"/>
                <a:ea typeface="Helvetica Neue"/>
                <a:cs typeface="Helvetica Neue"/>
                <a:sym typeface="Helvetica Neue"/>
              </a:rPr>
              <a:t>It can be used and reused and adapted on various other ICT devices</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pic>
        <p:nvPicPr>
          <p:cNvPr descr="Logo Aditi.jpg" id="770" name="Shape 770"/>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771" name="Shape 771"/>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772" name="Shape 772"/>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773" name="Shape 773"/>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Guidelines </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774" name="Shape 774"/>
          <p:cNvSpPr txBox="1"/>
          <p:nvPr/>
        </p:nvSpPr>
        <p:spPr>
          <a:xfrm>
            <a:off x="431400" y="753575"/>
            <a:ext cx="5250300" cy="1387500"/>
          </a:xfrm>
          <a:prstGeom prst="rect">
            <a:avLst/>
          </a:prstGeom>
          <a:noFill/>
          <a:ln>
            <a:noFill/>
          </a:ln>
        </p:spPr>
        <p:txBody>
          <a:bodyPr anchorCtr="0" anchor="ctr" bIns="91425" lIns="91425" rIns="91425" wrap="square" tIns="91425">
            <a:noAutofit/>
          </a:bodyPr>
          <a:lstStyle/>
          <a:p>
            <a:pPr lvl="0" rtl="0">
              <a:spcBef>
                <a:spcPts val="0"/>
              </a:spcBef>
              <a:buNone/>
            </a:pPr>
            <a:r>
              <a:rPr lang="en-GB" sz="1800">
                <a:solidFill>
                  <a:srgbClr val="262626"/>
                </a:solidFill>
                <a:latin typeface="Helvetica Neue"/>
                <a:ea typeface="Helvetica Neue"/>
                <a:cs typeface="Helvetica Neue"/>
                <a:sym typeface="Helvetica Neue"/>
              </a:rPr>
              <a:t>1. The layout of the interface must be designed based upon the  tactile landmarks on the device</a:t>
            </a:r>
          </a:p>
        </p:txBody>
      </p:sp>
      <p:pic>
        <p:nvPicPr>
          <p:cNvPr id="775" name="Shape 775"/>
          <p:cNvPicPr preferRelativeResize="0"/>
          <p:nvPr/>
        </p:nvPicPr>
        <p:blipFill rotWithShape="1">
          <a:blip r:embed="rId5">
            <a:alphaModFix/>
          </a:blip>
          <a:srcRect b="15828" l="33891" r="34380" t="9788"/>
          <a:stretch/>
        </p:blipFill>
        <p:spPr>
          <a:xfrm>
            <a:off x="5923972" y="655856"/>
            <a:ext cx="2528545" cy="41885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descr="Logo Aditi.jpg" id="105" name="Shape 10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106" name="Shape 10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107" name="Shape 10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108" name="Shape 10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Evolution of Mobile phones</a:t>
            </a:r>
          </a:p>
        </p:txBody>
      </p:sp>
      <p:sp>
        <p:nvSpPr>
          <p:cNvPr id="109" name="Shape 109"/>
          <p:cNvSpPr txBox="1"/>
          <p:nvPr/>
        </p:nvSpPr>
        <p:spPr>
          <a:xfrm>
            <a:off x="2010624" y="4391925"/>
            <a:ext cx="2211900" cy="4938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Somewhere in the future</a:t>
            </a:r>
          </a:p>
        </p:txBody>
      </p:sp>
      <p:sp>
        <p:nvSpPr>
          <p:cNvPr id="110" name="Shape 110"/>
          <p:cNvSpPr txBox="1"/>
          <p:nvPr/>
        </p:nvSpPr>
        <p:spPr>
          <a:xfrm>
            <a:off x="5619925" y="1335600"/>
            <a:ext cx="3171900" cy="1197300"/>
          </a:xfrm>
          <a:prstGeom prst="rect">
            <a:avLst/>
          </a:prstGeom>
          <a:noFill/>
          <a:ln>
            <a:noFill/>
          </a:ln>
        </p:spPr>
        <p:txBody>
          <a:bodyPr anchorCtr="0" anchor="t" bIns="91425" lIns="91425" rIns="91425" wrap="square" tIns="91425">
            <a:noAutofit/>
          </a:bodyPr>
          <a:lstStyle/>
          <a:p>
            <a:pPr indent="-342900" lvl="0" marL="45720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Holographic Displays</a:t>
            </a:r>
          </a:p>
          <a:p>
            <a:pPr indent="-342900" lvl="0" marL="457200">
              <a:spcBef>
                <a:spcPts val="0"/>
              </a:spcBef>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Flexible Frames</a:t>
            </a:r>
          </a:p>
          <a:p>
            <a:pPr lvl="0" rtl="0">
              <a:spcBef>
                <a:spcPts val="0"/>
              </a:spcBef>
              <a:buNone/>
            </a:pPr>
            <a:r>
              <a:t/>
            </a:r>
            <a:endParaRPr>
              <a:latin typeface="Helvetica Neue"/>
              <a:ea typeface="Helvetica Neue"/>
              <a:cs typeface="Helvetica Neue"/>
              <a:sym typeface="Helvetica Neue"/>
            </a:endParaRPr>
          </a:p>
        </p:txBody>
      </p:sp>
      <p:pic>
        <p:nvPicPr>
          <p:cNvPr id="111" name="Shape 111"/>
          <p:cNvPicPr preferRelativeResize="0"/>
          <p:nvPr/>
        </p:nvPicPr>
        <p:blipFill>
          <a:blip r:embed="rId5">
            <a:alphaModFix/>
          </a:blip>
          <a:stretch>
            <a:fillRect/>
          </a:stretch>
        </p:blipFill>
        <p:spPr>
          <a:xfrm>
            <a:off x="255575" y="1335588"/>
            <a:ext cx="5364351" cy="2577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pic>
        <p:nvPicPr>
          <p:cNvPr descr="Logo Aditi.jpg" id="780" name="Shape 780"/>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781" name="Shape 781"/>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782" name="Shape 782"/>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783" name="Shape 783"/>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Guidelines </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784" name="Shape 784"/>
          <p:cNvSpPr txBox="1"/>
          <p:nvPr/>
        </p:nvSpPr>
        <p:spPr>
          <a:xfrm>
            <a:off x="1678753" y="4160455"/>
            <a:ext cx="2724900" cy="4542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b="1" lang="en-GB" sz="1400">
                <a:solidFill>
                  <a:srgbClr val="434343"/>
                </a:solidFill>
                <a:latin typeface="Helvetica Neue"/>
                <a:ea typeface="Helvetica Neue"/>
                <a:cs typeface="Helvetica Neue"/>
                <a:sym typeface="Helvetica Neue"/>
              </a:rPr>
              <a:t>For sighted users using with single hand</a:t>
            </a:r>
          </a:p>
        </p:txBody>
      </p:sp>
      <p:grpSp>
        <p:nvGrpSpPr>
          <p:cNvPr id="785" name="Shape 785"/>
          <p:cNvGrpSpPr/>
          <p:nvPr/>
        </p:nvGrpSpPr>
        <p:grpSpPr>
          <a:xfrm>
            <a:off x="6102977" y="993161"/>
            <a:ext cx="1750098" cy="3031070"/>
            <a:chOff x="8821395" y="1735488"/>
            <a:chExt cx="2594275" cy="4456800"/>
          </a:xfrm>
        </p:grpSpPr>
        <p:pic>
          <p:nvPicPr>
            <p:cNvPr id="786" name="Shape 786"/>
            <p:cNvPicPr preferRelativeResize="0"/>
            <p:nvPr/>
          </p:nvPicPr>
          <p:blipFill rotWithShape="1">
            <a:blip r:embed="rId5">
              <a:alphaModFix/>
            </a:blip>
            <a:srcRect b="0" l="0" r="0" t="0"/>
            <a:stretch/>
          </p:blipFill>
          <p:spPr>
            <a:xfrm>
              <a:off x="8821395" y="1735488"/>
              <a:ext cx="2506800" cy="4456800"/>
            </a:xfrm>
            <a:prstGeom prst="rect">
              <a:avLst/>
            </a:prstGeom>
            <a:noFill/>
            <a:ln>
              <a:noFill/>
            </a:ln>
          </p:spPr>
        </p:pic>
        <p:sp>
          <p:nvSpPr>
            <p:cNvPr id="787" name="Shape 787"/>
            <p:cNvSpPr/>
            <p:nvPr/>
          </p:nvSpPr>
          <p:spPr>
            <a:xfrm>
              <a:off x="11328070" y="2642379"/>
              <a:ext cx="87600" cy="414000"/>
            </a:xfrm>
            <a:prstGeom prst="rect">
              <a:avLst/>
            </a:prstGeom>
            <a:solidFill>
              <a:srgbClr val="000000"/>
            </a:solidFill>
            <a:ln>
              <a:noFill/>
            </a:ln>
          </p:spPr>
          <p:txBody>
            <a:bodyPr anchorCtr="0" anchor="ctr" bIns="34275" lIns="68575" rIns="68575" wrap="square" tIns="34275">
              <a:noAutofit/>
            </a:bodyPr>
            <a:lstStyle/>
            <a:p>
              <a:pPr indent="0" lvl="0" marL="0" marR="0" rtl="0" algn="l">
                <a:spcBef>
                  <a:spcPts val="0"/>
                </a:spcBef>
                <a:buSzPct val="25000"/>
                <a:buNone/>
              </a:pPr>
              <a:r>
                <a:t/>
              </a:r>
              <a:endParaRPr sz="1400">
                <a:solidFill>
                  <a:srgbClr val="FFFFFF"/>
                </a:solidFill>
                <a:latin typeface="Calibri"/>
                <a:ea typeface="Calibri"/>
                <a:cs typeface="Calibri"/>
                <a:sym typeface="Calibri"/>
              </a:endParaRPr>
            </a:p>
          </p:txBody>
        </p:sp>
        <p:sp>
          <p:nvSpPr>
            <p:cNvPr id="788" name="Shape 788"/>
            <p:cNvSpPr/>
            <p:nvPr/>
          </p:nvSpPr>
          <p:spPr>
            <a:xfrm>
              <a:off x="11328070" y="3176318"/>
              <a:ext cx="87600" cy="787500"/>
            </a:xfrm>
            <a:prstGeom prst="rect">
              <a:avLst/>
            </a:prstGeom>
            <a:solidFill>
              <a:srgbClr val="000000"/>
            </a:solidFill>
            <a:ln>
              <a:noFill/>
            </a:ln>
          </p:spPr>
          <p:txBody>
            <a:bodyPr anchorCtr="0" anchor="ctr" bIns="34275" lIns="68575" rIns="68575" wrap="square" tIns="34275">
              <a:noAutofit/>
            </a:bodyPr>
            <a:lstStyle/>
            <a:p>
              <a:pPr indent="0" lvl="0" marL="0" marR="0" rtl="0" algn="l">
                <a:spcBef>
                  <a:spcPts val="0"/>
                </a:spcBef>
                <a:buSzPct val="25000"/>
                <a:buNone/>
              </a:pPr>
              <a:r>
                <a:t/>
              </a:r>
              <a:endParaRPr sz="1400">
                <a:solidFill>
                  <a:srgbClr val="FFFFFF"/>
                </a:solidFill>
                <a:latin typeface="Calibri"/>
                <a:ea typeface="Calibri"/>
                <a:cs typeface="Calibri"/>
                <a:sym typeface="Calibri"/>
              </a:endParaRPr>
            </a:p>
          </p:txBody>
        </p:sp>
      </p:grpSp>
      <p:pic>
        <p:nvPicPr>
          <p:cNvPr id="789" name="Shape 789"/>
          <p:cNvPicPr preferRelativeResize="0"/>
          <p:nvPr/>
        </p:nvPicPr>
        <p:blipFill rotWithShape="1">
          <a:blip r:embed="rId6">
            <a:alphaModFix/>
          </a:blip>
          <a:srcRect b="0" l="0" r="0" t="0"/>
          <a:stretch/>
        </p:blipFill>
        <p:spPr>
          <a:xfrm>
            <a:off x="694301" y="993100"/>
            <a:ext cx="4693800" cy="3031200"/>
          </a:xfrm>
          <a:prstGeom prst="rect">
            <a:avLst/>
          </a:prstGeom>
          <a:noFill/>
          <a:ln>
            <a:noFill/>
          </a:ln>
        </p:spPr>
      </p:pic>
      <p:sp>
        <p:nvSpPr>
          <p:cNvPr id="790" name="Shape 790"/>
          <p:cNvSpPr txBox="1"/>
          <p:nvPr/>
        </p:nvSpPr>
        <p:spPr>
          <a:xfrm>
            <a:off x="5615575" y="4154780"/>
            <a:ext cx="2724900" cy="4542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b="1" lang="en-GB" sz="1400">
                <a:solidFill>
                  <a:srgbClr val="434343"/>
                </a:solidFill>
                <a:latin typeface="Helvetica Neue"/>
                <a:ea typeface="Helvetica Neue"/>
                <a:cs typeface="Helvetica Neue"/>
                <a:sym typeface="Helvetica Neue"/>
              </a:rPr>
              <a:t>For non-sighted users using with both hands</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pic>
        <p:nvPicPr>
          <p:cNvPr descr="Logo Aditi.jpg" id="795" name="Shape 79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796" name="Shape 79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797" name="Shape 79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798" name="Shape 79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Guidelines </a:t>
            </a:r>
          </a:p>
          <a:p>
            <a:pPr lvl="0" rtl="0">
              <a:spcBef>
                <a:spcPts val="0"/>
              </a:spcBef>
              <a:buNone/>
            </a:pPr>
            <a:r>
              <a:t/>
            </a:r>
            <a:endParaRPr sz="1800">
              <a:solidFill>
                <a:srgbClr val="FFFFFF"/>
              </a:solidFill>
              <a:latin typeface="Helvetica Neue"/>
              <a:ea typeface="Helvetica Neue"/>
              <a:cs typeface="Helvetica Neue"/>
              <a:sym typeface="Helvetica Neue"/>
            </a:endParaRPr>
          </a:p>
        </p:txBody>
      </p:sp>
      <p:pic>
        <p:nvPicPr>
          <p:cNvPr id="799" name="Shape 799"/>
          <p:cNvPicPr preferRelativeResize="0"/>
          <p:nvPr/>
        </p:nvPicPr>
        <p:blipFill>
          <a:blip r:embed="rId5">
            <a:alphaModFix/>
          </a:blip>
          <a:stretch>
            <a:fillRect/>
          </a:stretch>
        </p:blipFill>
        <p:spPr>
          <a:xfrm>
            <a:off x="1194175" y="1355175"/>
            <a:ext cx="2220850" cy="3669625"/>
          </a:xfrm>
          <a:prstGeom prst="rect">
            <a:avLst/>
          </a:prstGeom>
          <a:noFill/>
          <a:ln>
            <a:noFill/>
          </a:ln>
        </p:spPr>
      </p:pic>
      <p:sp>
        <p:nvSpPr>
          <p:cNvPr id="800" name="Shape 800"/>
          <p:cNvSpPr txBox="1"/>
          <p:nvPr/>
        </p:nvSpPr>
        <p:spPr>
          <a:xfrm>
            <a:off x="527685" y="955368"/>
            <a:ext cx="7839000" cy="8541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b="1" lang="en-GB">
                <a:solidFill>
                  <a:srgbClr val="434343"/>
                </a:solidFill>
                <a:latin typeface="Helvetica Neue"/>
                <a:ea typeface="Helvetica Neue"/>
                <a:cs typeface="Helvetica Neue"/>
                <a:sym typeface="Helvetica Neue"/>
              </a:rPr>
              <a:t>2. The talkback must disseminate information as it is disseminated visually</a:t>
            </a:r>
          </a:p>
        </p:txBody>
      </p:sp>
      <p:sp>
        <p:nvSpPr>
          <p:cNvPr id="801" name="Shape 801"/>
          <p:cNvSpPr txBox="1"/>
          <p:nvPr/>
        </p:nvSpPr>
        <p:spPr>
          <a:xfrm>
            <a:off x="3736947" y="1712225"/>
            <a:ext cx="3983700" cy="12003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The First swipe should highlight the search option and should </a:t>
            </a:r>
          </a:p>
          <a:p>
            <a:pPr indent="0" lvl="0" marL="0" marR="0" rtl="0" algn="l">
              <a:spcBef>
                <a:spcPts val="0"/>
              </a:spcBef>
              <a:buSzPct val="25000"/>
              <a:buNone/>
            </a:pPr>
            <a:r>
              <a:rPr lang="en-GB">
                <a:solidFill>
                  <a:srgbClr val="000000"/>
                </a:solidFill>
                <a:latin typeface="Helvetica Neue"/>
                <a:ea typeface="Helvetica Neue"/>
                <a:cs typeface="Helvetica Neue"/>
                <a:sym typeface="Helvetica Neue"/>
              </a:rPr>
              <a:t>be opened on the first double tap rather than the upload video option</a:t>
            </a:r>
          </a:p>
          <a:p>
            <a:pPr indent="0" lvl="0" marL="0" marR="0" rtl="0" algn="l">
              <a:spcBef>
                <a:spcPts val="0"/>
              </a:spcBef>
              <a:buSzPct val="25000"/>
              <a:buNone/>
            </a:pPr>
            <a:r>
              <a:t/>
            </a:r>
            <a:endParaRPr sz="1400">
              <a:solidFill>
                <a:srgbClr val="00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pic>
        <p:nvPicPr>
          <p:cNvPr id="806" name="Shape 806"/>
          <p:cNvPicPr preferRelativeResize="0"/>
          <p:nvPr/>
        </p:nvPicPr>
        <p:blipFill rotWithShape="1">
          <a:blip r:embed="rId3">
            <a:alphaModFix/>
          </a:blip>
          <a:srcRect b="0" l="0" r="0" t="0"/>
          <a:stretch/>
        </p:blipFill>
        <p:spPr>
          <a:xfrm>
            <a:off x="1788730" y="1598777"/>
            <a:ext cx="1875000" cy="3313800"/>
          </a:xfrm>
          <a:prstGeom prst="rect">
            <a:avLst/>
          </a:prstGeom>
          <a:noFill/>
          <a:ln>
            <a:noFill/>
          </a:ln>
        </p:spPr>
      </p:pic>
      <p:pic>
        <p:nvPicPr>
          <p:cNvPr descr="Logo Aditi.jpg" id="807" name="Shape 807"/>
          <p:cNvPicPr preferRelativeResize="0"/>
          <p:nvPr/>
        </p:nvPicPr>
        <p:blipFill>
          <a:blip r:embed="rId4">
            <a:alphaModFix/>
          </a:blip>
          <a:stretch>
            <a:fillRect/>
          </a:stretch>
        </p:blipFill>
        <p:spPr>
          <a:xfrm>
            <a:off x="8694775" y="4716150"/>
            <a:ext cx="287850" cy="308650"/>
          </a:xfrm>
          <a:prstGeom prst="rect">
            <a:avLst/>
          </a:prstGeom>
          <a:noFill/>
          <a:ln>
            <a:noFill/>
          </a:ln>
        </p:spPr>
      </p:pic>
      <p:pic>
        <p:nvPicPr>
          <p:cNvPr id="808" name="Shape 808"/>
          <p:cNvPicPr preferRelativeResize="0"/>
          <p:nvPr/>
        </p:nvPicPr>
        <p:blipFill rotWithShape="1">
          <a:blip r:embed="rId5">
            <a:alphaModFix/>
          </a:blip>
          <a:srcRect b="0" l="0" r="70710" t="0"/>
          <a:stretch/>
        </p:blipFill>
        <p:spPr>
          <a:xfrm>
            <a:off x="143550" y="4668197"/>
            <a:ext cx="287850" cy="356597"/>
          </a:xfrm>
          <a:prstGeom prst="rect">
            <a:avLst/>
          </a:prstGeom>
          <a:noFill/>
          <a:ln>
            <a:noFill/>
          </a:ln>
        </p:spPr>
      </p:pic>
      <p:cxnSp>
        <p:nvCxnSpPr>
          <p:cNvPr id="809" name="Shape 809"/>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810" name="Shape 810"/>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Guidelines </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811" name="Shape 811"/>
          <p:cNvSpPr txBox="1"/>
          <p:nvPr/>
        </p:nvSpPr>
        <p:spPr>
          <a:xfrm>
            <a:off x="431410" y="912781"/>
            <a:ext cx="8500500" cy="1408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b="1" lang="en-GB">
                <a:solidFill>
                  <a:srgbClr val="000000"/>
                </a:solidFill>
                <a:latin typeface="Helvetica Neue"/>
                <a:ea typeface="Helvetica Neue"/>
                <a:cs typeface="Helvetica Neue"/>
                <a:sym typeface="Helvetica Neue"/>
              </a:rPr>
              <a:t>3. The user must always get the right audio feedback of the status of the actions performed </a:t>
            </a:r>
            <a:r>
              <a:rPr i="1" lang="en-GB">
                <a:solidFill>
                  <a:srgbClr val="000000"/>
                </a:solidFill>
                <a:latin typeface="Helvetica Neue"/>
                <a:ea typeface="Helvetica Neue"/>
                <a:cs typeface="Helvetica Neue"/>
                <a:sym typeface="Helvetica Neue"/>
              </a:rPr>
              <a:t>(Third Design Direction)</a:t>
            </a:r>
          </a:p>
          <a:p>
            <a:pPr indent="0" lvl="0" marL="0" marR="0" rtl="0" algn="l">
              <a:spcBef>
                <a:spcPts val="0"/>
              </a:spcBef>
              <a:buSzPct val="25000"/>
              <a:buNone/>
            </a:pPr>
            <a:r>
              <a:t/>
            </a:r>
            <a:endParaRPr b="1" sz="1800">
              <a:solidFill>
                <a:srgbClr val="000000"/>
              </a:solidFill>
              <a:latin typeface="Poppins"/>
              <a:ea typeface="Poppins"/>
              <a:cs typeface="Poppins"/>
              <a:sym typeface="Poppins"/>
            </a:endParaRPr>
          </a:p>
          <a:p>
            <a:pPr indent="0" lvl="0" marL="0" marR="0" rtl="0" algn="l">
              <a:spcBef>
                <a:spcPts val="0"/>
              </a:spcBef>
              <a:buSzPct val="25000"/>
              <a:buNone/>
            </a:pPr>
            <a:r>
              <a:t/>
            </a:r>
            <a:endParaRPr b="1" sz="1800">
              <a:solidFill>
                <a:srgbClr val="000000"/>
              </a:solidFill>
              <a:latin typeface="Calibri"/>
              <a:ea typeface="Calibri"/>
              <a:cs typeface="Calibri"/>
              <a:sym typeface="Calibri"/>
            </a:endParaRPr>
          </a:p>
          <a:p>
            <a:pPr indent="0" lvl="0" marL="0" marR="0" rtl="0" algn="l">
              <a:spcBef>
                <a:spcPts val="0"/>
              </a:spcBef>
              <a:buSzPct val="25000"/>
              <a:buNone/>
            </a:pPr>
            <a:r>
              <a:t/>
            </a:r>
            <a:endParaRPr sz="1500">
              <a:solidFill>
                <a:srgbClr val="262626"/>
              </a:solidFill>
              <a:latin typeface="Calibri"/>
              <a:ea typeface="Calibri"/>
              <a:cs typeface="Calibri"/>
              <a:sym typeface="Calibri"/>
            </a:endParaRPr>
          </a:p>
        </p:txBody>
      </p:sp>
      <p:sp>
        <p:nvSpPr>
          <p:cNvPr id="812" name="Shape 812"/>
          <p:cNvSpPr/>
          <p:nvPr/>
        </p:nvSpPr>
        <p:spPr>
          <a:xfrm>
            <a:off x="1615858" y="1598777"/>
            <a:ext cx="2179500" cy="787500"/>
          </a:xfrm>
          <a:prstGeom prst="rect">
            <a:avLst/>
          </a:prstGeom>
          <a:noFill/>
          <a:ln cap="flat" cmpd="sng" w="19050">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1400">
              <a:solidFill>
                <a:srgbClr val="FFFFFF"/>
              </a:solidFill>
              <a:latin typeface="Calibri"/>
              <a:ea typeface="Calibri"/>
              <a:cs typeface="Calibri"/>
              <a:sym typeface="Calibri"/>
            </a:endParaRPr>
          </a:p>
        </p:txBody>
      </p:sp>
      <p:sp>
        <p:nvSpPr>
          <p:cNvPr id="813" name="Shape 813"/>
          <p:cNvSpPr/>
          <p:nvPr/>
        </p:nvSpPr>
        <p:spPr>
          <a:xfrm>
            <a:off x="2120571" y="2795617"/>
            <a:ext cx="1214400" cy="787500"/>
          </a:xfrm>
          <a:prstGeom prst="rect">
            <a:avLst/>
          </a:prstGeom>
          <a:noFill/>
          <a:ln cap="flat" cmpd="sng" w="19050">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ctr">
              <a:spcBef>
                <a:spcPts val="0"/>
              </a:spcBef>
              <a:buSzPct val="25000"/>
              <a:buNone/>
            </a:pPr>
            <a:r>
              <a:t/>
            </a:r>
            <a:endParaRPr sz="1400">
              <a:solidFill>
                <a:srgbClr val="FFFFFF"/>
              </a:solidFill>
              <a:latin typeface="Calibri"/>
              <a:ea typeface="Calibri"/>
              <a:cs typeface="Calibri"/>
              <a:sym typeface="Calibri"/>
            </a:endParaRPr>
          </a:p>
        </p:txBody>
      </p:sp>
      <p:cxnSp>
        <p:nvCxnSpPr>
          <p:cNvPr id="814" name="Shape 814"/>
          <p:cNvCxnSpPr/>
          <p:nvPr/>
        </p:nvCxnSpPr>
        <p:spPr>
          <a:xfrm>
            <a:off x="3795386" y="1990738"/>
            <a:ext cx="511800" cy="0"/>
          </a:xfrm>
          <a:prstGeom prst="straightConnector1">
            <a:avLst/>
          </a:prstGeom>
          <a:noFill/>
          <a:ln cap="flat" cmpd="sng" w="19050">
            <a:solidFill>
              <a:srgbClr val="FFFF00"/>
            </a:solidFill>
            <a:prstDash val="solid"/>
            <a:miter lim="8000"/>
            <a:headEnd len="med" w="med" type="none"/>
            <a:tailEnd len="lg" w="lg" type="triangle"/>
          </a:ln>
        </p:spPr>
      </p:cxnSp>
      <p:cxnSp>
        <p:nvCxnSpPr>
          <p:cNvPr id="815" name="Shape 815"/>
          <p:cNvCxnSpPr/>
          <p:nvPr/>
        </p:nvCxnSpPr>
        <p:spPr>
          <a:xfrm>
            <a:off x="3335056" y="3560650"/>
            <a:ext cx="1146300" cy="0"/>
          </a:xfrm>
          <a:prstGeom prst="straightConnector1">
            <a:avLst/>
          </a:prstGeom>
          <a:noFill/>
          <a:ln cap="flat" cmpd="sng" w="19050">
            <a:solidFill>
              <a:srgbClr val="FFFF00"/>
            </a:solidFill>
            <a:prstDash val="solid"/>
            <a:miter lim="8000"/>
            <a:headEnd len="med" w="med" type="none"/>
            <a:tailEnd len="lg" w="lg" type="triangle"/>
          </a:ln>
        </p:spPr>
      </p:cxnSp>
      <p:sp>
        <p:nvSpPr>
          <p:cNvPr id="816" name="Shape 816"/>
          <p:cNvSpPr txBox="1"/>
          <p:nvPr/>
        </p:nvSpPr>
        <p:spPr>
          <a:xfrm>
            <a:off x="4438878" y="1530775"/>
            <a:ext cx="4589400" cy="1757700"/>
          </a:xfrm>
          <a:prstGeom prst="rect">
            <a:avLst/>
          </a:prstGeom>
          <a:solidFill>
            <a:srgbClr val="FFFFFF"/>
          </a:solidFill>
          <a:ln>
            <a:noFill/>
          </a:ln>
        </p:spPr>
        <p:txBody>
          <a:bodyPr anchorCtr="0" anchor="t" bIns="34275" lIns="68575" rIns="68575" wrap="square" tIns="34275">
            <a:noAutofit/>
          </a:bodyPr>
          <a:lstStyle/>
          <a:p>
            <a:pPr indent="0" lvl="0" marL="0" marR="0" rtl="0" algn="l">
              <a:lnSpc>
                <a:spcPct val="150000"/>
              </a:lnSpc>
              <a:spcBef>
                <a:spcPts val="0"/>
              </a:spcBef>
              <a:spcAft>
                <a:spcPts val="0"/>
              </a:spcAft>
              <a:buSzPct val="25000"/>
              <a:buNone/>
            </a:pPr>
            <a:r>
              <a:rPr lang="en-GB" sz="1200">
                <a:solidFill>
                  <a:srgbClr val="000000"/>
                </a:solidFill>
                <a:latin typeface="Helvetica Neue"/>
                <a:ea typeface="Helvetica Neue"/>
                <a:cs typeface="Helvetica Neue"/>
                <a:sym typeface="Helvetica Neue"/>
              </a:rPr>
              <a:t>When the device performs the action of searching, it will be intimated to the user and also appear on the secondary zone so that the user can take the finger there and know the listen to the status of what’s happening</a:t>
            </a:r>
          </a:p>
        </p:txBody>
      </p:sp>
      <p:sp>
        <p:nvSpPr>
          <p:cNvPr id="817" name="Shape 817"/>
          <p:cNvSpPr txBox="1"/>
          <p:nvPr/>
        </p:nvSpPr>
        <p:spPr>
          <a:xfrm>
            <a:off x="4460580" y="3218237"/>
            <a:ext cx="4492200" cy="1065000"/>
          </a:xfrm>
          <a:prstGeom prst="rect">
            <a:avLst/>
          </a:prstGeom>
          <a:solidFill>
            <a:srgbClr val="FFFFFF"/>
          </a:solidFill>
          <a:ln>
            <a:noFill/>
          </a:ln>
        </p:spPr>
        <p:txBody>
          <a:bodyPr anchorCtr="0" anchor="t" bIns="34275" lIns="68575" rIns="68575" wrap="square" tIns="34275">
            <a:noAutofit/>
          </a:bodyPr>
          <a:lstStyle/>
          <a:p>
            <a:pPr indent="0" lvl="0" marL="0" marR="0" rtl="0" algn="l">
              <a:lnSpc>
                <a:spcPct val="150000"/>
              </a:lnSpc>
              <a:spcBef>
                <a:spcPts val="0"/>
              </a:spcBef>
              <a:spcAft>
                <a:spcPts val="0"/>
              </a:spcAft>
              <a:buSzPct val="25000"/>
              <a:buNone/>
            </a:pPr>
            <a:r>
              <a:rPr lang="en-GB" sz="1200">
                <a:solidFill>
                  <a:srgbClr val="000000"/>
                </a:solidFill>
                <a:latin typeface="Helvetica Neue"/>
                <a:ea typeface="Helvetica Neue"/>
                <a:cs typeface="Helvetica Neue"/>
                <a:sym typeface="Helvetica Neue"/>
              </a:rPr>
              <a:t>A ‘Freeze the zone’ interaction can also be used to not let users make any mistake after getting anxious if the action takes a lot more time to get completed</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pic>
        <p:nvPicPr>
          <p:cNvPr descr="Logo Aditi.jpg" id="822" name="Shape 822"/>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823" name="Shape 823"/>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824" name="Shape 824"/>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825" name="Shape 825"/>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Guidelines </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826" name="Shape 826"/>
          <p:cNvSpPr txBox="1"/>
          <p:nvPr/>
        </p:nvSpPr>
        <p:spPr>
          <a:xfrm>
            <a:off x="444844" y="939308"/>
            <a:ext cx="8500500" cy="14082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b="1" lang="en-GB">
                <a:solidFill>
                  <a:srgbClr val="000000"/>
                </a:solidFill>
                <a:latin typeface="Helvetica Neue"/>
                <a:ea typeface="Helvetica Neue"/>
                <a:cs typeface="Helvetica Neue"/>
                <a:sym typeface="Helvetica Neue"/>
              </a:rPr>
              <a:t>4. System Must help the user from getting out of the loop if caught in one</a:t>
            </a:r>
          </a:p>
          <a:p>
            <a:pPr indent="0" lvl="0" marL="0" marR="0" rtl="0" algn="l">
              <a:spcBef>
                <a:spcPts val="0"/>
              </a:spcBef>
              <a:buSzPct val="25000"/>
              <a:buNone/>
            </a:pPr>
            <a:r>
              <a:rPr i="1" lang="en-GB">
                <a:solidFill>
                  <a:srgbClr val="000000"/>
                </a:solidFill>
                <a:latin typeface="Helvetica Neue"/>
                <a:ea typeface="Helvetica Neue"/>
                <a:cs typeface="Helvetica Neue"/>
                <a:sym typeface="Helvetica Neue"/>
              </a:rPr>
              <a:t>(Forth Design Direction)</a:t>
            </a:r>
          </a:p>
          <a:p>
            <a:pPr indent="0" lvl="0" marL="0" marR="0" rtl="0" algn="l">
              <a:spcBef>
                <a:spcPts val="0"/>
              </a:spcBef>
              <a:buSzPct val="25000"/>
              <a:buNone/>
            </a:pPr>
            <a:r>
              <a:t/>
            </a:r>
            <a:endParaRPr b="1" sz="1800">
              <a:solidFill>
                <a:srgbClr val="000000"/>
              </a:solidFill>
              <a:latin typeface="Poppins"/>
              <a:ea typeface="Poppins"/>
              <a:cs typeface="Poppins"/>
              <a:sym typeface="Poppins"/>
            </a:endParaRPr>
          </a:p>
          <a:p>
            <a:pPr indent="0" lvl="0" marL="0" marR="0" rtl="0" algn="l">
              <a:spcBef>
                <a:spcPts val="0"/>
              </a:spcBef>
              <a:buSzPct val="25000"/>
              <a:buNone/>
            </a:pPr>
            <a:r>
              <a:t/>
            </a:r>
            <a:endParaRPr b="1" sz="1800">
              <a:solidFill>
                <a:srgbClr val="000000"/>
              </a:solidFill>
              <a:latin typeface="Calibri"/>
              <a:ea typeface="Calibri"/>
              <a:cs typeface="Calibri"/>
              <a:sym typeface="Calibri"/>
            </a:endParaRPr>
          </a:p>
          <a:p>
            <a:pPr indent="0" lvl="0" marL="0" marR="0" rtl="0" algn="l">
              <a:spcBef>
                <a:spcPts val="0"/>
              </a:spcBef>
              <a:buSzPct val="25000"/>
              <a:buNone/>
            </a:pPr>
            <a:r>
              <a:t/>
            </a:r>
            <a:endParaRPr sz="1500">
              <a:solidFill>
                <a:srgbClr val="262626"/>
              </a:solidFill>
              <a:latin typeface="Calibri"/>
              <a:ea typeface="Calibri"/>
              <a:cs typeface="Calibri"/>
              <a:sym typeface="Calibri"/>
            </a:endParaRPr>
          </a:p>
        </p:txBody>
      </p:sp>
      <p:pic>
        <p:nvPicPr>
          <p:cNvPr id="827" name="Shape 827"/>
          <p:cNvPicPr preferRelativeResize="0"/>
          <p:nvPr/>
        </p:nvPicPr>
        <p:blipFill rotWithShape="1">
          <a:blip r:embed="rId5">
            <a:alphaModFix/>
          </a:blip>
          <a:srcRect b="82486" l="0" r="0" t="0"/>
          <a:stretch/>
        </p:blipFill>
        <p:spPr>
          <a:xfrm>
            <a:off x="1441680" y="2169449"/>
            <a:ext cx="3147900" cy="906900"/>
          </a:xfrm>
          <a:prstGeom prst="rect">
            <a:avLst/>
          </a:prstGeom>
          <a:noFill/>
          <a:ln>
            <a:noFill/>
          </a:ln>
        </p:spPr>
      </p:pic>
      <p:sp>
        <p:nvSpPr>
          <p:cNvPr id="828" name="Shape 828"/>
          <p:cNvSpPr/>
          <p:nvPr/>
        </p:nvSpPr>
        <p:spPr>
          <a:xfrm>
            <a:off x="1442392" y="2164465"/>
            <a:ext cx="3147900" cy="313200"/>
          </a:xfrm>
          <a:prstGeom prst="rect">
            <a:avLst/>
          </a:prstGeom>
          <a:noFill/>
          <a:ln cap="flat" cmpd="sng" w="19050">
            <a:solidFill>
              <a:srgbClr val="FFFF00"/>
            </a:solidFill>
            <a:prstDash val="solid"/>
            <a:miter lim="8000"/>
            <a:headEnd len="med" w="med" type="none"/>
            <a:tailEnd len="med" w="med" type="none"/>
          </a:ln>
        </p:spPr>
        <p:txBody>
          <a:bodyPr anchorCtr="0" anchor="ctr" bIns="34275" lIns="68575" rIns="68575" wrap="square" tIns="34275">
            <a:noAutofit/>
          </a:bodyPr>
          <a:lstStyle/>
          <a:p>
            <a:pPr indent="0" lvl="0" marL="0" marR="0" rtl="0" algn="l">
              <a:spcBef>
                <a:spcPts val="0"/>
              </a:spcBef>
              <a:buSzPct val="25000"/>
              <a:buNone/>
            </a:pPr>
            <a:r>
              <a:t/>
            </a:r>
            <a:endParaRPr sz="1400">
              <a:solidFill>
                <a:srgbClr val="FFFFFF"/>
              </a:solidFill>
              <a:latin typeface="Calibri"/>
              <a:ea typeface="Calibri"/>
              <a:cs typeface="Calibri"/>
              <a:sym typeface="Calibri"/>
            </a:endParaRPr>
          </a:p>
        </p:txBody>
      </p:sp>
      <p:cxnSp>
        <p:nvCxnSpPr>
          <p:cNvPr id="829" name="Shape 829"/>
          <p:cNvCxnSpPr/>
          <p:nvPr/>
        </p:nvCxnSpPr>
        <p:spPr>
          <a:xfrm>
            <a:off x="4589407" y="2284081"/>
            <a:ext cx="361800" cy="0"/>
          </a:xfrm>
          <a:prstGeom prst="straightConnector1">
            <a:avLst/>
          </a:prstGeom>
          <a:noFill/>
          <a:ln cap="flat" cmpd="sng" w="38100">
            <a:solidFill>
              <a:srgbClr val="FFFF00"/>
            </a:solidFill>
            <a:prstDash val="solid"/>
            <a:miter lim="8000"/>
            <a:headEnd len="med" w="med" type="none"/>
            <a:tailEnd len="lg" w="lg" type="triangle"/>
          </a:ln>
        </p:spPr>
      </p:cxnSp>
      <p:sp>
        <p:nvSpPr>
          <p:cNvPr id="830" name="Shape 830"/>
          <p:cNvSpPr txBox="1"/>
          <p:nvPr/>
        </p:nvSpPr>
        <p:spPr>
          <a:xfrm>
            <a:off x="5034508" y="1974855"/>
            <a:ext cx="4104300" cy="7620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GB" sz="1200">
                <a:solidFill>
                  <a:srgbClr val="000000"/>
                </a:solidFill>
                <a:latin typeface="Helvetica Neue"/>
                <a:ea typeface="Helvetica Neue"/>
                <a:cs typeface="Helvetica Neue"/>
                <a:sym typeface="Helvetica Neue"/>
              </a:rPr>
              <a:t>The system must push the user out of the loop if </a:t>
            </a:r>
          </a:p>
          <a:p>
            <a:pPr indent="0" lvl="0" marL="0" marR="0" rtl="0" algn="l">
              <a:spcBef>
                <a:spcPts val="0"/>
              </a:spcBef>
              <a:buSzPct val="25000"/>
              <a:buNone/>
            </a:pPr>
            <a:r>
              <a:rPr lang="en-GB" sz="1200">
                <a:solidFill>
                  <a:srgbClr val="000000"/>
                </a:solidFill>
                <a:latin typeface="Helvetica Neue"/>
                <a:ea typeface="Helvetica Neue"/>
                <a:cs typeface="Helvetica Neue"/>
                <a:sym typeface="Helvetica Neue"/>
              </a:rPr>
              <a:t>the user is caught in it after the n number of </a:t>
            </a:r>
          </a:p>
          <a:p>
            <a:pPr indent="0" lvl="0" marL="0" marR="0" rtl="0" algn="l">
              <a:spcBef>
                <a:spcPts val="0"/>
              </a:spcBef>
              <a:buSzPct val="25000"/>
              <a:buNone/>
            </a:pPr>
            <a:r>
              <a:rPr lang="en-GB" sz="1200">
                <a:solidFill>
                  <a:srgbClr val="000000"/>
                </a:solidFill>
                <a:latin typeface="Helvetica Neue"/>
                <a:ea typeface="Helvetica Neue"/>
                <a:cs typeface="Helvetica Neue"/>
                <a:sym typeface="Helvetica Neue"/>
              </a:rPr>
              <a:t>repeat</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pic>
        <p:nvPicPr>
          <p:cNvPr descr="Logo Aditi.jpg" id="835" name="Shape 83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836" name="Shape 83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837" name="Shape 83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838" name="Shape 83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A few more..</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839" name="Shape 839"/>
          <p:cNvSpPr txBox="1"/>
          <p:nvPr/>
        </p:nvSpPr>
        <p:spPr>
          <a:xfrm>
            <a:off x="289925" y="1073800"/>
            <a:ext cx="4220100" cy="494100"/>
          </a:xfrm>
          <a:prstGeom prst="rect">
            <a:avLst/>
          </a:prstGeom>
          <a:noFill/>
          <a:ln>
            <a:noFill/>
          </a:ln>
        </p:spPr>
        <p:txBody>
          <a:bodyPr anchorCtr="0" anchor="t" bIns="91425" lIns="91425" rIns="91425" wrap="square" tIns="91425">
            <a:noAutofit/>
          </a:bodyPr>
          <a:lstStyle/>
          <a:p>
            <a:pPr lvl="0" rtl="0">
              <a:spcBef>
                <a:spcPts val="0"/>
              </a:spcBef>
              <a:buNone/>
            </a:pPr>
            <a:r>
              <a:rPr b="1" lang="en-GB">
                <a:solidFill>
                  <a:srgbClr val="434343"/>
                </a:solidFill>
                <a:latin typeface="Helvetica Neue"/>
                <a:ea typeface="Helvetica Neue"/>
                <a:cs typeface="Helvetica Neue"/>
                <a:sym typeface="Helvetica Neue"/>
              </a:rPr>
              <a:t>Create labels for everything</a:t>
            </a:r>
          </a:p>
        </p:txBody>
      </p:sp>
      <p:pic>
        <p:nvPicPr>
          <p:cNvPr id="840" name="Shape 840"/>
          <p:cNvPicPr preferRelativeResize="0"/>
          <p:nvPr/>
        </p:nvPicPr>
        <p:blipFill>
          <a:blip r:embed="rId5">
            <a:alphaModFix/>
          </a:blip>
          <a:stretch>
            <a:fillRect/>
          </a:stretch>
        </p:blipFill>
        <p:spPr>
          <a:xfrm>
            <a:off x="1429625" y="1567908"/>
            <a:ext cx="6267450" cy="1047750"/>
          </a:xfrm>
          <a:prstGeom prst="rect">
            <a:avLst/>
          </a:prstGeom>
          <a:noFill/>
          <a:ln>
            <a:noFill/>
          </a:ln>
        </p:spPr>
      </p:pic>
      <p:sp>
        <p:nvSpPr>
          <p:cNvPr id="841" name="Shape 841"/>
          <p:cNvSpPr txBox="1"/>
          <p:nvPr/>
        </p:nvSpPr>
        <p:spPr>
          <a:xfrm>
            <a:off x="805350" y="2615650"/>
            <a:ext cx="6990300" cy="6702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Shouldn’t be read as “https colon forward slash forward slash support dot google dot com etc. But it should be read as: “Support Page under Google Accessibility”</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pic>
        <p:nvPicPr>
          <p:cNvPr descr="Logo Aditi.jpg" id="846" name="Shape 846"/>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847" name="Shape 847"/>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848" name="Shape 848"/>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849" name="Shape 849"/>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A few more..</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850" name="Shape 850"/>
          <p:cNvSpPr txBox="1"/>
          <p:nvPr/>
        </p:nvSpPr>
        <p:spPr>
          <a:xfrm>
            <a:off x="444850" y="939305"/>
            <a:ext cx="8500500" cy="515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500">
              <a:solidFill>
                <a:srgbClr val="262626"/>
              </a:solidFill>
              <a:latin typeface="Calibri"/>
              <a:ea typeface="Calibri"/>
              <a:cs typeface="Calibri"/>
              <a:sym typeface="Calibri"/>
            </a:endParaRPr>
          </a:p>
        </p:txBody>
      </p:sp>
      <p:sp>
        <p:nvSpPr>
          <p:cNvPr id="851" name="Shape 851"/>
          <p:cNvSpPr txBox="1"/>
          <p:nvPr/>
        </p:nvSpPr>
        <p:spPr>
          <a:xfrm>
            <a:off x="361425" y="939300"/>
            <a:ext cx="4509900" cy="515400"/>
          </a:xfrm>
          <a:prstGeom prst="rect">
            <a:avLst/>
          </a:prstGeom>
          <a:noFill/>
          <a:ln>
            <a:noFill/>
          </a:ln>
        </p:spPr>
        <p:txBody>
          <a:bodyPr anchorCtr="0" anchor="t" bIns="91425" lIns="91425" rIns="91425" wrap="square" tIns="91425">
            <a:noAutofit/>
          </a:bodyPr>
          <a:lstStyle/>
          <a:p>
            <a:pPr lvl="0" rtl="0">
              <a:spcBef>
                <a:spcPts val="0"/>
              </a:spcBef>
              <a:buNone/>
            </a:pPr>
            <a:r>
              <a:rPr b="1" lang="en-GB">
                <a:latin typeface="Helvetica Neue"/>
                <a:ea typeface="Helvetica Neue"/>
                <a:cs typeface="Helvetica Neue"/>
                <a:sym typeface="Helvetica Neue"/>
              </a:rPr>
              <a:t>Avoid using place holders</a:t>
            </a:r>
          </a:p>
        </p:txBody>
      </p:sp>
      <p:sp>
        <p:nvSpPr>
          <p:cNvPr id="852" name="Shape 852"/>
          <p:cNvSpPr/>
          <p:nvPr/>
        </p:nvSpPr>
        <p:spPr>
          <a:xfrm>
            <a:off x="1175850" y="2338713"/>
            <a:ext cx="2936400" cy="370800"/>
          </a:xfrm>
          <a:prstGeom prst="rect">
            <a:avLst/>
          </a:prstGeom>
          <a:noFill/>
          <a:ln cap="flat" cmpd="sng" w="9525">
            <a:solidFill>
              <a:srgbClr val="434343"/>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53" name="Shape 853"/>
          <p:cNvSpPr txBox="1"/>
          <p:nvPr/>
        </p:nvSpPr>
        <p:spPr>
          <a:xfrm>
            <a:off x="1120475" y="1955838"/>
            <a:ext cx="1208100" cy="311100"/>
          </a:xfrm>
          <a:prstGeom prst="rect">
            <a:avLst/>
          </a:prstGeom>
          <a:noFill/>
          <a:ln>
            <a:noFill/>
          </a:ln>
        </p:spPr>
        <p:txBody>
          <a:bodyPr anchorCtr="0" anchor="t" bIns="91425" lIns="91425" rIns="91425" wrap="square" tIns="91425">
            <a:noAutofit/>
          </a:bodyPr>
          <a:lstStyle/>
          <a:p>
            <a:pPr lvl="0" rtl="0">
              <a:spcBef>
                <a:spcPts val="0"/>
              </a:spcBef>
              <a:buNone/>
            </a:pPr>
            <a:r>
              <a:rPr i="1" lang="en-GB">
                <a:latin typeface="Helvetica Neue"/>
                <a:ea typeface="Helvetica Neue"/>
                <a:cs typeface="Helvetica Neue"/>
                <a:sym typeface="Helvetica Neue"/>
              </a:rPr>
              <a:t>First Name</a:t>
            </a:r>
          </a:p>
        </p:txBody>
      </p:sp>
      <p:sp>
        <p:nvSpPr>
          <p:cNvPr id="854" name="Shape 854"/>
          <p:cNvSpPr txBox="1"/>
          <p:nvPr/>
        </p:nvSpPr>
        <p:spPr>
          <a:xfrm>
            <a:off x="444850" y="1526925"/>
            <a:ext cx="1741200" cy="3567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Prefer this:</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pic>
        <p:nvPicPr>
          <p:cNvPr descr="Logo Aditi.jpg" id="859" name="Shape 859"/>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860" name="Shape 860"/>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861" name="Shape 861"/>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862" name="Shape 862"/>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A few more..</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863" name="Shape 863"/>
          <p:cNvSpPr txBox="1"/>
          <p:nvPr/>
        </p:nvSpPr>
        <p:spPr>
          <a:xfrm>
            <a:off x="444850" y="939305"/>
            <a:ext cx="8500500" cy="515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500">
              <a:solidFill>
                <a:srgbClr val="262626"/>
              </a:solidFill>
              <a:latin typeface="Calibri"/>
              <a:ea typeface="Calibri"/>
              <a:cs typeface="Calibri"/>
              <a:sym typeface="Calibri"/>
            </a:endParaRPr>
          </a:p>
        </p:txBody>
      </p:sp>
      <p:sp>
        <p:nvSpPr>
          <p:cNvPr id="864" name="Shape 864"/>
          <p:cNvSpPr txBox="1"/>
          <p:nvPr/>
        </p:nvSpPr>
        <p:spPr>
          <a:xfrm>
            <a:off x="361425" y="939300"/>
            <a:ext cx="4509900" cy="515400"/>
          </a:xfrm>
          <a:prstGeom prst="rect">
            <a:avLst/>
          </a:prstGeom>
          <a:noFill/>
          <a:ln>
            <a:noFill/>
          </a:ln>
        </p:spPr>
        <p:txBody>
          <a:bodyPr anchorCtr="0" anchor="t" bIns="91425" lIns="91425" rIns="91425" wrap="square" tIns="91425">
            <a:noAutofit/>
          </a:bodyPr>
          <a:lstStyle/>
          <a:p>
            <a:pPr lvl="0" rtl="0">
              <a:spcBef>
                <a:spcPts val="0"/>
              </a:spcBef>
              <a:buNone/>
            </a:pPr>
            <a:r>
              <a:rPr b="1" lang="en-GB">
                <a:latin typeface="Helvetica Neue"/>
                <a:ea typeface="Helvetica Neue"/>
                <a:cs typeface="Helvetica Neue"/>
                <a:sym typeface="Helvetica Neue"/>
              </a:rPr>
              <a:t>Avoid using place holders</a:t>
            </a:r>
          </a:p>
        </p:txBody>
      </p:sp>
      <p:sp>
        <p:nvSpPr>
          <p:cNvPr id="865" name="Shape 865"/>
          <p:cNvSpPr/>
          <p:nvPr/>
        </p:nvSpPr>
        <p:spPr>
          <a:xfrm>
            <a:off x="1175850" y="2338713"/>
            <a:ext cx="2936400" cy="370800"/>
          </a:xfrm>
          <a:prstGeom prst="rect">
            <a:avLst/>
          </a:prstGeom>
          <a:noFill/>
          <a:ln cap="flat" cmpd="sng" w="9525">
            <a:solidFill>
              <a:srgbClr val="434343"/>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66" name="Shape 866"/>
          <p:cNvSpPr txBox="1"/>
          <p:nvPr/>
        </p:nvSpPr>
        <p:spPr>
          <a:xfrm>
            <a:off x="1120475" y="1955838"/>
            <a:ext cx="1208100" cy="311100"/>
          </a:xfrm>
          <a:prstGeom prst="rect">
            <a:avLst/>
          </a:prstGeom>
          <a:noFill/>
          <a:ln>
            <a:noFill/>
          </a:ln>
        </p:spPr>
        <p:txBody>
          <a:bodyPr anchorCtr="0" anchor="t" bIns="91425" lIns="91425" rIns="91425" wrap="square" tIns="91425">
            <a:noAutofit/>
          </a:bodyPr>
          <a:lstStyle/>
          <a:p>
            <a:pPr lvl="0" rtl="0">
              <a:spcBef>
                <a:spcPts val="0"/>
              </a:spcBef>
              <a:buNone/>
            </a:pPr>
            <a:r>
              <a:rPr i="1" lang="en-GB">
                <a:latin typeface="Helvetica Neue"/>
                <a:ea typeface="Helvetica Neue"/>
                <a:cs typeface="Helvetica Neue"/>
                <a:sym typeface="Helvetica Neue"/>
              </a:rPr>
              <a:t>First Name</a:t>
            </a:r>
          </a:p>
        </p:txBody>
      </p:sp>
      <p:sp>
        <p:nvSpPr>
          <p:cNvPr id="867" name="Shape 867"/>
          <p:cNvSpPr/>
          <p:nvPr/>
        </p:nvSpPr>
        <p:spPr>
          <a:xfrm>
            <a:off x="1219313" y="3659485"/>
            <a:ext cx="2936400" cy="370800"/>
          </a:xfrm>
          <a:prstGeom prst="rect">
            <a:avLst/>
          </a:prstGeom>
          <a:noFill/>
          <a:ln cap="flat" cmpd="sng" w="9525">
            <a:solidFill>
              <a:srgbClr val="434343"/>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68" name="Shape 868"/>
          <p:cNvSpPr txBox="1"/>
          <p:nvPr/>
        </p:nvSpPr>
        <p:spPr>
          <a:xfrm>
            <a:off x="1219300" y="3677563"/>
            <a:ext cx="1208100" cy="311100"/>
          </a:xfrm>
          <a:prstGeom prst="rect">
            <a:avLst/>
          </a:prstGeom>
          <a:noFill/>
          <a:ln>
            <a:noFill/>
          </a:ln>
        </p:spPr>
        <p:txBody>
          <a:bodyPr anchorCtr="0" anchor="t" bIns="91425" lIns="91425" rIns="91425" wrap="square" tIns="91425">
            <a:noAutofit/>
          </a:bodyPr>
          <a:lstStyle/>
          <a:p>
            <a:pPr lvl="0" rtl="0">
              <a:spcBef>
                <a:spcPts val="0"/>
              </a:spcBef>
              <a:buNone/>
            </a:pPr>
            <a:r>
              <a:rPr lang="en-GB"/>
              <a:t>First Name</a:t>
            </a:r>
          </a:p>
        </p:txBody>
      </p:sp>
      <p:sp>
        <p:nvSpPr>
          <p:cNvPr id="869" name="Shape 869"/>
          <p:cNvSpPr txBox="1"/>
          <p:nvPr/>
        </p:nvSpPr>
        <p:spPr>
          <a:xfrm>
            <a:off x="444850" y="1526925"/>
            <a:ext cx="1741200" cy="3567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Prefer this:</a:t>
            </a:r>
          </a:p>
        </p:txBody>
      </p:sp>
      <p:sp>
        <p:nvSpPr>
          <p:cNvPr id="870" name="Shape 870"/>
          <p:cNvSpPr txBox="1"/>
          <p:nvPr/>
        </p:nvSpPr>
        <p:spPr>
          <a:xfrm>
            <a:off x="587375" y="3171897"/>
            <a:ext cx="1741200" cy="3567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Over</a:t>
            </a:r>
            <a:r>
              <a:rPr lang="en-GB">
                <a:latin typeface="Helvetica Neue"/>
                <a:ea typeface="Helvetica Neue"/>
                <a:cs typeface="Helvetica Neue"/>
                <a:sym typeface="Helvetica Neue"/>
              </a:rPr>
              <a:t> this:</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pic>
        <p:nvPicPr>
          <p:cNvPr descr="Logo Aditi.jpg" id="875" name="Shape 87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876" name="Shape 87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877" name="Shape 87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878" name="Shape 87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A few more..</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879" name="Shape 879"/>
          <p:cNvSpPr txBox="1"/>
          <p:nvPr/>
        </p:nvSpPr>
        <p:spPr>
          <a:xfrm>
            <a:off x="444850" y="939305"/>
            <a:ext cx="8500500" cy="515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500">
              <a:solidFill>
                <a:srgbClr val="262626"/>
              </a:solidFill>
              <a:latin typeface="Calibri"/>
              <a:ea typeface="Calibri"/>
              <a:cs typeface="Calibri"/>
              <a:sym typeface="Calibri"/>
            </a:endParaRPr>
          </a:p>
        </p:txBody>
      </p:sp>
      <p:sp>
        <p:nvSpPr>
          <p:cNvPr id="880" name="Shape 880"/>
          <p:cNvSpPr txBox="1"/>
          <p:nvPr/>
        </p:nvSpPr>
        <p:spPr>
          <a:xfrm>
            <a:off x="334950" y="1082450"/>
            <a:ext cx="6956100" cy="1226100"/>
          </a:xfrm>
          <a:prstGeom prst="rect">
            <a:avLst/>
          </a:prstGeom>
          <a:noFill/>
          <a:ln>
            <a:noFill/>
          </a:ln>
        </p:spPr>
        <p:txBody>
          <a:bodyPr anchorCtr="0" anchor="t" bIns="91425" lIns="91425" rIns="91425" wrap="square" tIns="91425">
            <a:noAutofit/>
          </a:bodyPr>
          <a:lstStyle/>
          <a:p>
            <a:pPr lvl="0">
              <a:spcBef>
                <a:spcPts val="0"/>
              </a:spcBef>
              <a:buNone/>
            </a:pPr>
            <a:r>
              <a:rPr b="1" lang="en-GB">
                <a:solidFill>
                  <a:srgbClr val="434343"/>
                </a:solidFill>
                <a:latin typeface="Helvetica Neue"/>
                <a:ea typeface="Helvetica Neue"/>
                <a:cs typeface="Helvetica Neue"/>
                <a:sym typeface="Helvetica Neue"/>
              </a:rPr>
              <a:t>Test the developed application manually as well as automatically to see whether every element is labelled properly and functions well.</a:t>
            </a:r>
          </a:p>
          <a:p>
            <a:pPr lvl="0">
              <a:spcBef>
                <a:spcPts val="0"/>
              </a:spcBef>
              <a:buNone/>
            </a:pPr>
            <a:r>
              <a:t/>
            </a:r>
            <a:endParaRPr b="1">
              <a:solidFill>
                <a:srgbClr val="434343"/>
              </a:solidFill>
              <a:latin typeface="Helvetica Neue"/>
              <a:ea typeface="Helvetica Neue"/>
              <a:cs typeface="Helvetica Neue"/>
              <a:sym typeface="Helvetica Neue"/>
            </a:endParaRPr>
          </a:p>
          <a:p>
            <a:pPr lvl="0" rtl="0">
              <a:spcBef>
                <a:spcPts val="0"/>
              </a:spcBef>
              <a:buNone/>
            </a:pPr>
            <a:r>
              <a:rPr b="1" lang="en-GB">
                <a:solidFill>
                  <a:srgbClr val="434343"/>
                </a:solidFill>
                <a:latin typeface="Helvetica Neue"/>
                <a:ea typeface="Helvetica Neue"/>
                <a:cs typeface="Helvetica Neue"/>
                <a:sym typeface="Helvetica Neue"/>
              </a:rPr>
              <a:t>Run it through accessibility scanners</a:t>
            </a:r>
          </a:p>
        </p:txBody>
      </p:sp>
      <p:pic>
        <p:nvPicPr>
          <p:cNvPr id="881" name="Shape 881"/>
          <p:cNvPicPr preferRelativeResize="0"/>
          <p:nvPr/>
        </p:nvPicPr>
        <p:blipFill>
          <a:blip r:embed="rId5">
            <a:alphaModFix/>
          </a:blip>
          <a:stretch>
            <a:fillRect/>
          </a:stretch>
        </p:blipFill>
        <p:spPr>
          <a:xfrm>
            <a:off x="1619048" y="2138050"/>
            <a:ext cx="5905903" cy="2530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pic>
        <p:nvPicPr>
          <p:cNvPr descr="Logo Aditi.jpg" id="886" name="Shape 886"/>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887" name="Shape 887"/>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888" name="Shape 888"/>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889" name="Shape 889"/>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Still continuing the  work</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890" name="Shape 890"/>
          <p:cNvSpPr txBox="1"/>
          <p:nvPr/>
        </p:nvSpPr>
        <p:spPr>
          <a:xfrm>
            <a:off x="1080625" y="1119925"/>
            <a:ext cx="6038700" cy="494100"/>
          </a:xfrm>
          <a:prstGeom prst="rect">
            <a:avLst/>
          </a:prstGeom>
          <a:noFill/>
          <a:ln>
            <a:noFill/>
          </a:ln>
        </p:spPr>
        <p:txBody>
          <a:bodyPr anchorCtr="0" anchor="t" bIns="91425" lIns="91425" rIns="91425" wrap="square" tIns="91425">
            <a:noAutofit/>
          </a:bodyPr>
          <a:lstStyle/>
          <a:p>
            <a:pPr indent="-342900" lvl="0" marL="457200">
              <a:spcBef>
                <a:spcPts val="0"/>
              </a:spcBef>
              <a:buClr>
                <a:srgbClr val="434343"/>
              </a:buClr>
              <a:buSzPct val="100000"/>
              <a:buFont typeface="Raleway"/>
              <a:buChar char="-"/>
            </a:pPr>
            <a:r>
              <a:rPr lang="en-GB" sz="1800">
                <a:solidFill>
                  <a:srgbClr val="434343"/>
                </a:solidFill>
                <a:latin typeface="Raleway"/>
                <a:ea typeface="Raleway"/>
                <a:cs typeface="Raleway"/>
                <a:sym typeface="Raleway"/>
              </a:rPr>
              <a:t>Guidelines: Validating even further</a:t>
            </a:r>
          </a:p>
          <a:p>
            <a:pPr lvl="0" rtl="0">
              <a:spcBef>
                <a:spcPts val="0"/>
              </a:spcBef>
              <a:buNone/>
            </a:pPr>
            <a:r>
              <a:t/>
            </a:r>
            <a:endParaRPr b="1">
              <a:solidFill>
                <a:srgbClr val="434343"/>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pic>
        <p:nvPicPr>
          <p:cNvPr descr="Logo Aditi.jpg" id="895" name="Shape 89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896" name="Shape 89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897" name="Shape 89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898" name="Shape 89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Still continuing the  work</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899" name="Shape 899"/>
          <p:cNvSpPr txBox="1"/>
          <p:nvPr/>
        </p:nvSpPr>
        <p:spPr>
          <a:xfrm>
            <a:off x="444850" y="939305"/>
            <a:ext cx="8500500" cy="515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500">
              <a:solidFill>
                <a:srgbClr val="262626"/>
              </a:solidFill>
              <a:latin typeface="Calibri"/>
              <a:ea typeface="Calibri"/>
              <a:cs typeface="Calibri"/>
              <a:sym typeface="Calibri"/>
            </a:endParaRPr>
          </a:p>
        </p:txBody>
      </p:sp>
      <p:sp>
        <p:nvSpPr>
          <p:cNvPr id="900" name="Shape 900"/>
          <p:cNvSpPr txBox="1"/>
          <p:nvPr/>
        </p:nvSpPr>
        <p:spPr>
          <a:xfrm>
            <a:off x="1080625" y="1119925"/>
            <a:ext cx="6189000" cy="7701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434343"/>
              </a:buClr>
              <a:buSzPct val="100000"/>
              <a:buFont typeface="Raleway"/>
              <a:buChar char="-"/>
            </a:pPr>
            <a:r>
              <a:rPr lang="en-GB" sz="1800">
                <a:solidFill>
                  <a:srgbClr val="434343"/>
                </a:solidFill>
                <a:latin typeface="Raleway"/>
                <a:ea typeface="Raleway"/>
                <a:cs typeface="Raleway"/>
                <a:sym typeface="Raleway"/>
              </a:rPr>
              <a:t>Guidelines: Validating even further</a:t>
            </a:r>
          </a:p>
          <a:p>
            <a:pPr indent="-342900" lvl="0" marL="457200" rtl="0">
              <a:spcBef>
                <a:spcPts val="0"/>
              </a:spcBef>
              <a:buClr>
                <a:srgbClr val="434343"/>
              </a:buClr>
              <a:buSzPct val="100000"/>
              <a:buFont typeface="Raleway"/>
              <a:buChar char="-"/>
            </a:pPr>
            <a:r>
              <a:rPr lang="en-GB" sz="1800">
                <a:solidFill>
                  <a:srgbClr val="434343"/>
                </a:solidFill>
                <a:latin typeface="Raleway"/>
                <a:ea typeface="Raleway"/>
                <a:cs typeface="Raleway"/>
                <a:sym typeface="Raleway"/>
              </a:rPr>
              <a:t>Fixing Research methodology for accessibility</a:t>
            </a:r>
          </a:p>
          <a:p>
            <a:pPr lvl="0" rtl="0">
              <a:spcBef>
                <a:spcPts val="0"/>
              </a:spcBef>
              <a:buNone/>
            </a:pPr>
            <a:r>
              <a:t/>
            </a:r>
            <a:endParaRPr b="1">
              <a:solidFill>
                <a:srgbClr val="434343"/>
              </a:solidFill>
              <a:latin typeface="Helvetica Neue"/>
              <a:ea typeface="Helvetica Neue"/>
              <a:cs typeface="Helvetica Neue"/>
              <a:sym typeface="Helvetica Neue"/>
            </a:endParaRPr>
          </a:p>
          <a:p>
            <a:pPr lvl="0" rtl="0">
              <a:spcBef>
                <a:spcPts val="0"/>
              </a:spcBef>
              <a:buNone/>
            </a:pPr>
            <a:r>
              <a:t/>
            </a:r>
            <a:endParaRPr b="1">
              <a:solidFill>
                <a:srgbClr val="434343"/>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descr="Logo Aditi.jpg" id="116" name="Shape 116"/>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117" name="Shape 117"/>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118" name="Shape 118"/>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119" name="Shape 119"/>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Evolution of Mobile phones</a:t>
            </a:r>
          </a:p>
        </p:txBody>
      </p:sp>
      <p:sp>
        <p:nvSpPr>
          <p:cNvPr id="120" name="Shape 120"/>
          <p:cNvSpPr txBox="1"/>
          <p:nvPr/>
        </p:nvSpPr>
        <p:spPr>
          <a:xfrm>
            <a:off x="2010624" y="4391925"/>
            <a:ext cx="2211900" cy="4938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Somewhere in the future</a:t>
            </a:r>
          </a:p>
        </p:txBody>
      </p:sp>
      <p:sp>
        <p:nvSpPr>
          <p:cNvPr id="121" name="Shape 121"/>
          <p:cNvSpPr txBox="1"/>
          <p:nvPr/>
        </p:nvSpPr>
        <p:spPr>
          <a:xfrm>
            <a:off x="5619925" y="1335600"/>
            <a:ext cx="3171900" cy="11973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Holographic Displays</a:t>
            </a:r>
          </a:p>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Flexible Frames</a:t>
            </a:r>
          </a:p>
          <a:p>
            <a:pPr indent="-342900" lvl="0" marL="457200" rtl="0">
              <a:spcBef>
                <a:spcPts val="0"/>
              </a:spcBef>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Personal Assistant</a:t>
            </a:r>
          </a:p>
          <a:p>
            <a:pPr lvl="0" rtl="0">
              <a:spcBef>
                <a:spcPts val="0"/>
              </a:spcBef>
              <a:buNone/>
            </a:pPr>
            <a:r>
              <a:t/>
            </a:r>
            <a:endParaRPr>
              <a:latin typeface="Helvetica Neue"/>
              <a:ea typeface="Helvetica Neue"/>
              <a:cs typeface="Helvetica Neue"/>
              <a:sym typeface="Helvetica Neue"/>
            </a:endParaRPr>
          </a:p>
        </p:txBody>
      </p:sp>
      <p:pic>
        <p:nvPicPr>
          <p:cNvPr id="122" name="Shape 122"/>
          <p:cNvPicPr preferRelativeResize="0"/>
          <p:nvPr/>
        </p:nvPicPr>
        <p:blipFill>
          <a:blip r:embed="rId5">
            <a:alphaModFix/>
          </a:blip>
          <a:stretch>
            <a:fillRect/>
          </a:stretch>
        </p:blipFill>
        <p:spPr>
          <a:xfrm>
            <a:off x="255575" y="1335588"/>
            <a:ext cx="5364351" cy="2577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pic>
        <p:nvPicPr>
          <p:cNvPr descr="Logo Aditi.jpg" id="905" name="Shape 90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906" name="Shape 90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907" name="Shape 90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908" name="Shape 90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Individual Contribution</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909" name="Shape 909"/>
          <p:cNvSpPr txBox="1"/>
          <p:nvPr/>
        </p:nvSpPr>
        <p:spPr>
          <a:xfrm>
            <a:off x="444850" y="939305"/>
            <a:ext cx="8500500" cy="515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500">
              <a:solidFill>
                <a:srgbClr val="262626"/>
              </a:solidFill>
              <a:latin typeface="Calibri"/>
              <a:ea typeface="Calibri"/>
              <a:cs typeface="Calibri"/>
              <a:sym typeface="Calibri"/>
            </a:endParaRPr>
          </a:p>
        </p:txBody>
      </p:sp>
      <p:sp>
        <p:nvSpPr>
          <p:cNvPr id="910" name="Shape 910"/>
          <p:cNvSpPr txBox="1"/>
          <p:nvPr/>
        </p:nvSpPr>
        <p:spPr>
          <a:xfrm>
            <a:off x="1080625" y="1119925"/>
            <a:ext cx="6586200" cy="4941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666666"/>
              </a:buClr>
              <a:buSzPct val="100000"/>
              <a:buFont typeface="Raleway"/>
              <a:buChar char="-"/>
            </a:pPr>
            <a:r>
              <a:rPr b="1" lang="en-GB" sz="1800">
                <a:solidFill>
                  <a:srgbClr val="666666"/>
                </a:solidFill>
                <a:latin typeface="Raleway"/>
                <a:ea typeface="Raleway"/>
                <a:cs typeface="Raleway"/>
                <a:sym typeface="Raleway"/>
              </a:rPr>
              <a:t>Usable accessible design.</a:t>
            </a:r>
          </a:p>
          <a:p>
            <a:pPr indent="-342900" lvl="0" marL="457200" rtl="0">
              <a:spcBef>
                <a:spcPts val="0"/>
              </a:spcBef>
              <a:buClr>
                <a:srgbClr val="434343"/>
              </a:buClr>
              <a:buSzPct val="100000"/>
              <a:buFont typeface="Raleway"/>
              <a:buChar char="-"/>
            </a:pPr>
            <a:r>
              <a:t/>
            </a:r>
            <a:endParaRPr sz="1800">
              <a:solidFill>
                <a:srgbClr val="434343"/>
              </a:solidFill>
              <a:latin typeface="Raleway"/>
              <a:ea typeface="Raleway"/>
              <a:cs typeface="Raleway"/>
              <a:sym typeface="Raleway"/>
            </a:endParaRPr>
          </a:p>
          <a:p>
            <a:pPr lvl="0" rtl="0">
              <a:spcBef>
                <a:spcPts val="0"/>
              </a:spcBef>
              <a:buNone/>
            </a:pPr>
            <a:r>
              <a:t/>
            </a:r>
            <a:endParaRPr b="1">
              <a:solidFill>
                <a:srgbClr val="434343"/>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pic>
        <p:nvPicPr>
          <p:cNvPr descr="Logo Aditi.jpg" id="915" name="Shape 91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916" name="Shape 91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917" name="Shape 91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918" name="Shape 91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Individual Contribution</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919" name="Shape 919"/>
          <p:cNvSpPr txBox="1"/>
          <p:nvPr/>
        </p:nvSpPr>
        <p:spPr>
          <a:xfrm>
            <a:off x="444850" y="939305"/>
            <a:ext cx="8500500" cy="515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500">
              <a:solidFill>
                <a:srgbClr val="262626"/>
              </a:solidFill>
              <a:latin typeface="Calibri"/>
              <a:ea typeface="Calibri"/>
              <a:cs typeface="Calibri"/>
              <a:sym typeface="Calibri"/>
            </a:endParaRPr>
          </a:p>
        </p:txBody>
      </p:sp>
      <p:sp>
        <p:nvSpPr>
          <p:cNvPr id="920" name="Shape 920"/>
          <p:cNvSpPr txBox="1"/>
          <p:nvPr/>
        </p:nvSpPr>
        <p:spPr>
          <a:xfrm>
            <a:off x="1080625" y="1119925"/>
            <a:ext cx="5813100" cy="28962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666666"/>
              </a:buClr>
              <a:buSzPct val="100000"/>
              <a:buFont typeface="Raleway"/>
              <a:buChar char="-"/>
            </a:pPr>
            <a:r>
              <a:rPr b="1" lang="en-GB" sz="1800">
                <a:solidFill>
                  <a:srgbClr val="666666"/>
                </a:solidFill>
                <a:latin typeface="Raleway"/>
                <a:ea typeface="Raleway"/>
                <a:cs typeface="Raleway"/>
                <a:sym typeface="Raleway"/>
              </a:rPr>
              <a:t>Usable accessible design</a:t>
            </a:r>
            <a:r>
              <a:rPr lang="en-GB" sz="1800">
                <a:solidFill>
                  <a:srgbClr val="666666"/>
                </a:solidFill>
                <a:latin typeface="Raleway"/>
                <a:ea typeface="Raleway"/>
                <a:cs typeface="Raleway"/>
                <a:sym typeface="Raleway"/>
              </a:rPr>
              <a:t>.</a:t>
            </a:r>
          </a:p>
          <a:p>
            <a:pPr indent="-342900" lvl="0" marL="457200" rtl="0">
              <a:spcBef>
                <a:spcPts val="0"/>
              </a:spcBef>
              <a:buClr>
                <a:srgbClr val="666666"/>
              </a:buClr>
              <a:buSzPct val="100000"/>
              <a:buFont typeface="Raleway"/>
              <a:buChar char="-"/>
            </a:pPr>
            <a:r>
              <a:rPr lang="en-GB" sz="1800">
                <a:solidFill>
                  <a:srgbClr val="666666"/>
                </a:solidFill>
                <a:latin typeface="Raleway"/>
                <a:ea typeface="Raleway"/>
                <a:cs typeface="Raleway"/>
                <a:sym typeface="Raleway"/>
              </a:rPr>
              <a:t>Design for larger </a:t>
            </a:r>
            <a:r>
              <a:rPr b="1" lang="en-GB" sz="1800">
                <a:solidFill>
                  <a:srgbClr val="666666"/>
                </a:solidFill>
                <a:latin typeface="Raleway"/>
                <a:ea typeface="Raleway"/>
                <a:cs typeface="Raleway"/>
                <a:sym typeface="Raleway"/>
              </a:rPr>
              <a:t>range of personas</a:t>
            </a:r>
          </a:p>
          <a:p>
            <a:pPr lvl="0" rtl="0">
              <a:spcBef>
                <a:spcPts val="0"/>
              </a:spcBef>
              <a:buNone/>
            </a:pPr>
            <a:r>
              <a:t/>
            </a:r>
            <a:endParaRPr b="1" sz="1800">
              <a:solidFill>
                <a:srgbClr val="666666"/>
              </a:solidFill>
              <a:latin typeface="Raleway"/>
              <a:ea typeface="Raleway"/>
              <a:cs typeface="Raleway"/>
              <a:sym typeface="Raleway"/>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pic>
        <p:nvPicPr>
          <p:cNvPr descr="Logo Aditi.jpg" id="925" name="Shape 92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926" name="Shape 92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927" name="Shape 92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928" name="Shape 92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Individual Contribution</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929" name="Shape 929"/>
          <p:cNvSpPr txBox="1"/>
          <p:nvPr/>
        </p:nvSpPr>
        <p:spPr>
          <a:xfrm>
            <a:off x="444850" y="939305"/>
            <a:ext cx="8500500" cy="515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500">
              <a:solidFill>
                <a:srgbClr val="262626"/>
              </a:solidFill>
              <a:latin typeface="Calibri"/>
              <a:ea typeface="Calibri"/>
              <a:cs typeface="Calibri"/>
              <a:sym typeface="Calibri"/>
            </a:endParaRPr>
          </a:p>
        </p:txBody>
      </p:sp>
      <p:sp>
        <p:nvSpPr>
          <p:cNvPr id="930" name="Shape 930"/>
          <p:cNvSpPr txBox="1"/>
          <p:nvPr/>
        </p:nvSpPr>
        <p:spPr>
          <a:xfrm>
            <a:off x="1080625" y="1119925"/>
            <a:ext cx="5813100" cy="28962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666666"/>
              </a:buClr>
              <a:buSzPct val="100000"/>
              <a:buFont typeface="Raleway"/>
              <a:buChar char="-"/>
            </a:pPr>
            <a:r>
              <a:rPr b="1" lang="en-GB" sz="1800">
                <a:solidFill>
                  <a:srgbClr val="666666"/>
                </a:solidFill>
                <a:latin typeface="Raleway"/>
                <a:ea typeface="Raleway"/>
                <a:cs typeface="Raleway"/>
                <a:sym typeface="Raleway"/>
              </a:rPr>
              <a:t>Usable accessible design</a:t>
            </a:r>
            <a:r>
              <a:rPr lang="en-GB" sz="1800">
                <a:solidFill>
                  <a:srgbClr val="666666"/>
                </a:solidFill>
                <a:latin typeface="Raleway"/>
                <a:ea typeface="Raleway"/>
                <a:cs typeface="Raleway"/>
                <a:sym typeface="Raleway"/>
              </a:rPr>
              <a:t>.</a:t>
            </a:r>
          </a:p>
          <a:p>
            <a:pPr indent="-342900" lvl="0" marL="457200" rtl="0">
              <a:spcBef>
                <a:spcPts val="0"/>
              </a:spcBef>
              <a:spcAft>
                <a:spcPts val="0"/>
              </a:spcAft>
              <a:buClr>
                <a:srgbClr val="666666"/>
              </a:buClr>
              <a:buSzPct val="100000"/>
              <a:buFont typeface="Raleway"/>
              <a:buChar char="-"/>
            </a:pPr>
            <a:r>
              <a:rPr lang="en-GB" sz="1800">
                <a:solidFill>
                  <a:srgbClr val="666666"/>
                </a:solidFill>
                <a:latin typeface="Raleway"/>
                <a:ea typeface="Raleway"/>
                <a:cs typeface="Raleway"/>
                <a:sym typeface="Raleway"/>
              </a:rPr>
              <a:t>Design for larger </a:t>
            </a:r>
            <a:r>
              <a:rPr b="1" lang="en-GB" sz="1800">
                <a:solidFill>
                  <a:srgbClr val="666666"/>
                </a:solidFill>
                <a:latin typeface="Raleway"/>
                <a:ea typeface="Raleway"/>
                <a:cs typeface="Raleway"/>
                <a:sym typeface="Raleway"/>
              </a:rPr>
              <a:t>range of personas</a:t>
            </a:r>
          </a:p>
          <a:p>
            <a:pPr indent="-342900" lvl="0" marL="457200" rtl="0">
              <a:spcBef>
                <a:spcPts val="0"/>
              </a:spcBef>
              <a:buClr>
                <a:srgbClr val="666666"/>
              </a:buClr>
              <a:buSzPct val="100000"/>
              <a:buFont typeface="Raleway"/>
              <a:buChar char="-"/>
            </a:pPr>
            <a:r>
              <a:rPr lang="en-GB" sz="1800">
                <a:solidFill>
                  <a:srgbClr val="666666"/>
                </a:solidFill>
                <a:latin typeface="Raleway"/>
                <a:ea typeface="Raleway"/>
                <a:cs typeface="Raleway"/>
                <a:sym typeface="Raleway"/>
              </a:rPr>
              <a:t>Connect designs and develops to the guidelines, adhere them to </a:t>
            </a:r>
            <a:r>
              <a:rPr b="1" lang="en-GB" sz="1800">
                <a:solidFill>
                  <a:srgbClr val="666666"/>
                </a:solidFill>
                <a:latin typeface="Raleway"/>
                <a:ea typeface="Raleway"/>
                <a:cs typeface="Raleway"/>
                <a:sym typeface="Raleway"/>
              </a:rPr>
              <a:t>Web Content Accessibility Guidelines</a:t>
            </a:r>
          </a:p>
          <a:p>
            <a:pPr lvl="0" rtl="0">
              <a:spcBef>
                <a:spcPts val="0"/>
              </a:spcBef>
              <a:buNone/>
            </a:pPr>
            <a:r>
              <a:rPr b="1" lang="en-GB" sz="1800">
                <a:solidFill>
                  <a:srgbClr val="666666"/>
                </a:solidFill>
                <a:latin typeface="Raleway"/>
                <a:ea typeface="Raleway"/>
                <a:cs typeface="Raleway"/>
                <a:sym typeface="Raleway"/>
              </a:rPr>
              <a:t> </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pic>
        <p:nvPicPr>
          <p:cNvPr descr="Logo Aditi.jpg" id="935" name="Shape 93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936" name="Shape 93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937" name="Shape 93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938" name="Shape 93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Individual Contribution</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939" name="Shape 939"/>
          <p:cNvSpPr txBox="1"/>
          <p:nvPr/>
        </p:nvSpPr>
        <p:spPr>
          <a:xfrm>
            <a:off x="444850" y="939305"/>
            <a:ext cx="8500500" cy="515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500">
              <a:solidFill>
                <a:srgbClr val="262626"/>
              </a:solidFill>
              <a:latin typeface="Calibri"/>
              <a:ea typeface="Calibri"/>
              <a:cs typeface="Calibri"/>
              <a:sym typeface="Calibri"/>
            </a:endParaRPr>
          </a:p>
        </p:txBody>
      </p:sp>
      <p:sp>
        <p:nvSpPr>
          <p:cNvPr id="940" name="Shape 940"/>
          <p:cNvSpPr txBox="1"/>
          <p:nvPr/>
        </p:nvSpPr>
        <p:spPr>
          <a:xfrm>
            <a:off x="1080625" y="1119925"/>
            <a:ext cx="5813100" cy="28962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666666"/>
              </a:buClr>
              <a:buSzPct val="100000"/>
              <a:buFont typeface="Raleway"/>
              <a:buChar char="-"/>
            </a:pPr>
            <a:r>
              <a:rPr b="1" lang="en-GB" sz="1800">
                <a:solidFill>
                  <a:srgbClr val="666666"/>
                </a:solidFill>
                <a:latin typeface="Raleway"/>
                <a:ea typeface="Raleway"/>
                <a:cs typeface="Raleway"/>
                <a:sym typeface="Raleway"/>
              </a:rPr>
              <a:t>Usable accessible design</a:t>
            </a:r>
            <a:r>
              <a:rPr lang="en-GB" sz="1800">
                <a:solidFill>
                  <a:srgbClr val="666666"/>
                </a:solidFill>
                <a:latin typeface="Raleway"/>
                <a:ea typeface="Raleway"/>
                <a:cs typeface="Raleway"/>
                <a:sym typeface="Raleway"/>
              </a:rPr>
              <a:t>.</a:t>
            </a:r>
          </a:p>
          <a:p>
            <a:pPr indent="-342900" lvl="0" marL="457200" rtl="0">
              <a:spcBef>
                <a:spcPts val="0"/>
              </a:spcBef>
              <a:spcAft>
                <a:spcPts val="0"/>
              </a:spcAft>
              <a:buClr>
                <a:srgbClr val="666666"/>
              </a:buClr>
              <a:buSzPct val="100000"/>
              <a:buFont typeface="Raleway"/>
              <a:buChar char="-"/>
            </a:pPr>
            <a:r>
              <a:rPr lang="en-GB" sz="1800">
                <a:solidFill>
                  <a:srgbClr val="666666"/>
                </a:solidFill>
                <a:latin typeface="Raleway"/>
                <a:ea typeface="Raleway"/>
                <a:cs typeface="Raleway"/>
                <a:sym typeface="Raleway"/>
              </a:rPr>
              <a:t>Design for larger </a:t>
            </a:r>
            <a:r>
              <a:rPr b="1" lang="en-GB" sz="1800">
                <a:solidFill>
                  <a:srgbClr val="666666"/>
                </a:solidFill>
                <a:latin typeface="Raleway"/>
                <a:ea typeface="Raleway"/>
                <a:cs typeface="Raleway"/>
                <a:sym typeface="Raleway"/>
              </a:rPr>
              <a:t>range of personas</a:t>
            </a:r>
          </a:p>
          <a:p>
            <a:pPr indent="-342900" lvl="0" marL="457200" rtl="0">
              <a:spcBef>
                <a:spcPts val="0"/>
              </a:spcBef>
              <a:spcAft>
                <a:spcPts val="0"/>
              </a:spcAft>
              <a:buClr>
                <a:srgbClr val="666666"/>
              </a:buClr>
              <a:buSzPct val="100000"/>
              <a:buFont typeface="Raleway"/>
              <a:buChar char="-"/>
            </a:pPr>
            <a:r>
              <a:rPr lang="en-GB" sz="1800">
                <a:solidFill>
                  <a:srgbClr val="666666"/>
                </a:solidFill>
                <a:latin typeface="Raleway"/>
                <a:ea typeface="Raleway"/>
                <a:cs typeface="Raleway"/>
                <a:sym typeface="Raleway"/>
              </a:rPr>
              <a:t>Connect designs and develops to the guidelines, adhere them to </a:t>
            </a:r>
            <a:r>
              <a:rPr b="1" lang="en-GB" sz="1800">
                <a:solidFill>
                  <a:srgbClr val="666666"/>
                </a:solidFill>
                <a:latin typeface="Raleway"/>
                <a:ea typeface="Raleway"/>
                <a:cs typeface="Raleway"/>
                <a:sym typeface="Raleway"/>
              </a:rPr>
              <a:t>Web Content Accessibility Guidelines</a:t>
            </a:r>
          </a:p>
          <a:p>
            <a:pPr indent="-342900" lvl="0" marL="457200" rtl="0">
              <a:spcBef>
                <a:spcPts val="0"/>
              </a:spcBef>
              <a:buClr>
                <a:srgbClr val="666666"/>
              </a:buClr>
              <a:buSzPct val="100000"/>
              <a:buFont typeface="Raleway"/>
              <a:buChar char="-"/>
            </a:pPr>
            <a:r>
              <a:rPr lang="en-GB" sz="1800">
                <a:solidFill>
                  <a:srgbClr val="666666"/>
                </a:solidFill>
                <a:latin typeface="Raleway"/>
                <a:ea typeface="Raleway"/>
                <a:cs typeface="Raleway"/>
                <a:sym typeface="Raleway"/>
              </a:rPr>
              <a:t>Conform designs to </a:t>
            </a:r>
            <a:r>
              <a:rPr b="1" lang="en-GB" sz="1800">
                <a:solidFill>
                  <a:srgbClr val="666666"/>
                </a:solidFill>
                <a:latin typeface="Raleway"/>
                <a:ea typeface="Raleway"/>
                <a:cs typeface="Raleway"/>
                <a:sym typeface="Raleway"/>
              </a:rPr>
              <a:t>Accessibility Checklist</a:t>
            </a:r>
          </a:p>
          <a:p>
            <a:pPr lvl="0" rtl="0">
              <a:spcBef>
                <a:spcPts val="0"/>
              </a:spcBef>
              <a:buNone/>
            </a:pPr>
            <a:r>
              <a:t/>
            </a:r>
            <a:endParaRPr b="1" sz="1800">
              <a:solidFill>
                <a:srgbClr val="666666"/>
              </a:solidFill>
              <a:latin typeface="Raleway"/>
              <a:ea typeface="Raleway"/>
              <a:cs typeface="Raleway"/>
              <a:sym typeface="Raleway"/>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pic>
        <p:nvPicPr>
          <p:cNvPr descr="Logo Aditi.jpg" id="945" name="Shape 94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946" name="Shape 94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947" name="Shape 94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948" name="Shape 948"/>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Individual Contribution</a:t>
            </a:r>
          </a:p>
          <a:p>
            <a:pPr lvl="0" rtl="0">
              <a:spcBef>
                <a:spcPts val="0"/>
              </a:spcBef>
              <a:buNone/>
            </a:pPr>
            <a:r>
              <a:t/>
            </a:r>
            <a:endParaRPr sz="1800">
              <a:solidFill>
                <a:srgbClr val="FFFFFF"/>
              </a:solidFill>
              <a:latin typeface="Helvetica Neue"/>
              <a:ea typeface="Helvetica Neue"/>
              <a:cs typeface="Helvetica Neue"/>
              <a:sym typeface="Helvetica Neue"/>
            </a:endParaRPr>
          </a:p>
        </p:txBody>
      </p:sp>
      <p:sp>
        <p:nvSpPr>
          <p:cNvPr id="949" name="Shape 949"/>
          <p:cNvSpPr txBox="1"/>
          <p:nvPr/>
        </p:nvSpPr>
        <p:spPr>
          <a:xfrm>
            <a:off x="444850" y="939305"/>
            <a:ext cx="8500500" cy="5154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500">
              <a:solidFill>
                <a:srgbClr val="262626"/>
              </a:solidFill>
              <a:latin typeface="Calibri"/>
              <a:ea typeface="Calibri"/>
              <a:cs typeface="Calibri"/>
              <a:sym typeface="Calibri"/>
            </a:endParaRPr>
          </a:p>
        </p:txBody>
      </p:sp>
      <p:sp>
        <p:nvSpPr>
          <p:cNvPr id="950" name="Shape 950"/>
          <p:cNvSpPr txBox="1"/>
          <p:nvPr/>
        </p:nvSpPr>
        <p:spPr>
          <a:xfrm>
            <a:off x="1080625" y="1119925"/>
            <a:ext cx="5813100" cy="28962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666666"/>
              </a:buClr>
              <a:buSzPct val="100000"/>
              <a:buFont typeface="Raleway"/>
              <a:buChar char="-"/>
            </a:pPr>
            <a:r>
              <a:rPr b="1" lang="en-GB" sz="1800">
                <a:solidFill>
                  <a:srgbClr val="666666"/>
                </a:solidFill>
                <a:latin typeface="Raleway"/>
                <a:ea typeface="Raleway"/>
                <a:cs typeface="Raleway"/>
                <a:sym typeface="Raleway"/>
              </a:rPr>
              <a:t>Usable accessible design</a:t>
            </a:r>
            <a:r>
              <a:rPr lang="en-GB" sz="1800">
                <a:solidFill>
                  <a:srgbClr val="666666"/>
                </a:solidFill>
                <a:latin typeface="Raleway"/>
                <a:ea typeface="Raleway"/>
                <a:cs typeface="Raleway"/>
                <a:sym typeface="Raleway"/>
              </a:rPr>
              <a:t>.</a:t>
            </a:r>
          </a:p>
          <a:p>
            <a:pPr indent="-342900" lvl="0" marL="457200" rtl="0">
              <a:spcBef>
                <a:spcPts val="0"/>
              </a:spcBef>
              <a:spcAft>
                <a:spcPts val="0"/>
              </a:spcAft>
              <a:buClr>
                <a:srgbClr val="666666"/>
              </a:buClr>
              <a:buSzPct val="100000"/>
              <a:buFont typeface="Raleway"/>
              <a:buChar char="-"/>
            </a:pPr>
            <a:r>
              <a:rPr lang="en-GB" sz="1800">
                <a:solidFill>
                  <a:srgbClr val="666666"/>
                </a:solidFill>
                <a:latin typeface="Raleway"/>
                <a:ea typeface="Raleway"/>
                <a:cs typeface="Raleway"/>
                <a:sym typeface="Raleway"/>
              </a:rPr>
              <a:t>Design for larger </a:t>
            </a:r>
            <a:r>
              <a:rPr b="1" lang="en-GB" sz="1800">
                <a:solidFill>
                  <a:srgbClr val="666666"/>
                </a:solidFill>
                <a:latin typeface="Raleway"/>
                <a:ea typeface="Raleway"/>
                <a:cs typeface="Raleway"/>
                <a:sym typeface="Raleway"/>
              </a:rPr>
              <a:t>range of personas</a:t>
            </a:r>
          </a:p>
          <a:p>
            <a:pPr indent="-342900" lvl="0" marL="457200" rtl="0">
              <a:spcBef>
                <a:spcPts val="0"/>
              </a:spcBef>
              <a:spcAft>
                <a:spcPts val="0"/>
              </a:spcAft>
              <a:buClr>
                <a:srgbClr val="666666"/>
              </a:buClr>
              <a:buSzPct val="100000"/>
              <a:buFont typeface="Raleway"/>
              <a:buChar char="-"/>
            </a:pPr>
            <a:r>
              <a:rPr lang="en-GB" sz="1800">
                <a:solidFill>
                  <a:srgbClr val="666666"/>
                </a:solidFill>
                <a:latin typeface="Raleway"/>
                <a:ea typeface="Raleway"/>
                <a:cs typeface="Raleway"/>
                <a:sym typeface="Raleway"/>
              </a:rPr>
              <a:t>Connect designs and develops to the guidelines, adhere them to </a:t>
            </a:r>
            <a:r>
              <a:rPr b="1" lang="en-GB" sz="1800">
                <a:solidFill>
                  <a:srgbClr val="666666"/>
                </a:solidFill>
                <a:latin typeface="Raleway"/>
                <a:ea typeface="Raleway"/>
                <a:cs typeface="Raleway"/>
                <a:sym typeface="Raleway"/>
              </a:rPr>
              <a:t>Web Content Accessibility Guidelines</a:t>
            </a:r>
          </a:p>
          <a:p>
            <a:pPr indent="-342900" lvl="0" marL="457200" rtl="0">
              <a:spcBef>
                <a:spcPts val="0"/>
              </a:spcBef>
              <a:spcAft>
                <a:spcPts val="0"/>
              </a:spcAft>
              <a:buClr>
                <a:srgbClr val="666666"/>
              </a:buClr>
              <a:buSzPct val="100000"/>
              <a:buFont typeface="Raleway"/>
              <a:buChar char="-"/>
            </a:pPr>
            <a:r>
              <a:rPr lang="en-GB" sz="1800">
                <a:solidFill>
                  <a:srgbClr val="666666"/>
                </a:solidFill>
                <a:latin typeface="Raleway"/>
                <a:ea typeface="Raleway"/>
                <a:cs typeface="Raleway"/>
                <a:sym typeface="Raleway"/>
              </a:rPr>
              <a:t>Conform designs to </a:t>
            </a:r>
            <a:r>
              <a:rPr b="1" lang="en-GB" sz="1800">
                <a:solidFill>
                  <a:srgbClr val="666666"/>
                </a:solidFill>
                <a:latin typeface="Raleway"/>
                <a:ea typeface="Raleway"/>
                <a:cs typeface="Raleway"/>
                <a:sym typeface="Raleway"/>
              </a:rPr>
              <a:t>Accessibility Checklist</a:t>
            </a:r>
          </a:p>
          <a:p>
            <a:pPr indent="-342900" lvl="0" marL="457200" rtl="0">
              <a:spcBef>
                <a:spcPts val="0"/>
              </a:spcBef>
              <a:buClr>
                <a:srgbClr val="666666"/>
              </a:buClr>
              <a:buSzPct val="100000"/>
              <a:buFont typeface="Raleway"/>
              <a:buChar char="-"/>
            </a:pPr>
            <a:r>
              <a:rPr b="1" lang="en-GB" sz="1800">
                <a:solidFill>
                  <a:srgbClr val="666666"/>
                </a:solidFill>
                <a:latin typeface="Raleway"/>
                <a:ea typeface="Raleway"/>
                <a:cs typeface="Raleway"/>
                <a:sym typeface="Raleway"/>
              </a:rPr>
              <a:t>Keep evolving:</a:t>
            </a:r>
            <a:r>
              <a:rPr lang="en-GB" sz="1800">
                <a:solidFill>
                  <a:srgbClr val="666666"/>
                </a:solidFill>
                <a:latin typeface="Raleway"/>
                <a:ea typeface="Raleway"/>
                <a:cs typeface="Raleway"/>
                <a:sym typeface="Raleway"/>
              </a:rPr>
              <a:t> Think what future holds and connect it with accessibility </a:t>
            </a:r>
            <a:r>
              <a:rPr b="1" lang="en-GB" sz="1800">
                <a:solidFill>
                  <a:srgbClr val="666666"/>
                </a:solidFill>
                <a:latin typeface="Raleway"/>
                <a:ea typeface="Raleway"/>
                <a:cs typeface="Raleway"/>
                <a:sym typeface="Raleway"/>
              </a:rPr>
              <a:t> </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pic>
        <p:nvPicPr>
          <p:cNvPr descr="Logo Aditi.jpg" id="955" name="Shape 955"/>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956" name="Shape 956"/>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957" name="Shape 957"/>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958" name="Shape 958"/>
          <p:cNvSpPr txBox="1"/>
          <p:nvPr/>
        </p:nvSpPr>
        <p:spPr>
          <a:xfrm>
            <a:off x="2336600" y="1896775"/>
            <a:ext cx="4299000" cy="959400"/>
          </a:xfrm>
          <a:prstGeom prst="rect">
            <a:avLst/>
          </a:prstGeom>
          <a:noFill/>
          <a:ln>
            <a:noFill/>
          </a:ln>
        </p:spPr>
        <p:txBody>
          <a:bodyPr anchorCtr="0" anchor="t" bIns="91425" lIns="91425" rIns="91425" wrap="square" tIns="91425">
            <a:noAutofit/>
          </a:bodyPr>
          <a:lstStyle/>
          <a:p>
            <a:pPr lvl="0" rtl="0" algn="ctr">
              <a:spcBef>
                <a:spcPts val="0"/>
              </a:spcBef>
              <a:buNone/>
            </a:pPr>
            <a:r>
              <a:rPr lang="en-GB" sz="3000">
                <a:solidFill>
                  <a:srgbClr val="666666"/>
                </a:solidFill>
                <a:latin typeface="Raleway"/>
                <a:ea typeface="Raleway"/>
                <a:cs typeface="Raleway"/>
                <a:sym typeface="Raleway"/>
              </a:rPr>
              <a:t>It’s </a:t>
            </a:r>
            <a:r>
              <a:rPr b="1" lang="en-GB" sz="3000">
                <a:solidFill>
                  <a:srgbClr val="666666"/>
                </a:solidFill>
                <a:latin typeface="Raleway"/>
                <a:ea typeface="Raleway"/>
                <a:cs typeface="Raleway"/>
                <a:sym typeface="Raleway"/>
              </a:rPr>
              <a:t>In</a:t>
            </a:r>
            <a:r>
              <a:rPr lang="en-GB" sz="3000">
                <a:solidFill>
                  <a:srgbClr val="666666"/>
                </a:solidFill>
                <a:latin typeface="Raleway"/>
                <a:ea typeface="Raleway"/>
                <a:cs typeface="Raleway"/>
                <a:sym typeface="Raleway"/>
              </a:rPr>
              <a:t>complete if it's </a:t>
            </a:r>
            <a:r>
              <a:rPr b="1" lang="en-GB" sz="3000">
                <a:solidFill>
                  <a:srgbClr val="666666"/>
                </a:solidFill>
                <a:latin typeface="Raleway"/>
                <a:ea typeface="Raleway"/>
                <a:cs typeface="Raleway"/>
                <a:sym typeface="Raleway"/>
              </a:rPr>
              <a:t>In</a:t>
            </a:r>
            <a:r>
              <a:rPr lang="en-GB" sz="3000">
                <a:solidFill>
                  <a:srgbClr val="666666"/>
                </a:solidFill>
                <a:latin typeface="Raleway"/>
                <a:ea typeface="Raleway"/>
                <a:cs typeface="Raleway"/>
                <a:sym typeface="Raleway"/>
              </a:rPr>
              <a:t>accessible</a:t>
            </a:r>
            <a:r>
              <a:rPr lang="en-GB" sz="2400">
                <a:solidFill>
                  <a:srgbClr val="666666"/>
                </a:solidFill>
                <a:latin typeface="Raleway"/>
                <a:ea typeface="Raleway"/>
                <a:cs typeface="Raleway"/>
                <a:sym typeface="Raleway"/>
              </a:rPr>
              <a:t> </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pic>
        <p:nvPicPr>
          <p:cNvPr descr="Logo Aditi.jpg" id="963" name="Shape 963"/>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964" name="Shape 964"/>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965" name="Shape 965"/>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966" name="Shape 966"/>
          <p:cNvSpPr txBox="1"/>
          <p:nvPr/>
        </p:nvSpPr>
        <p:spPr>
          <a:xfrm>
            <a:off x="2336600" y="1896775"/>
            <a:ext cx="4299000" cy="959400"/>
          </a:xfrm>
          <a:prstGeom prst="rect">
            <a:avLst/>
          </a:prstGeom>
          <a:noFill/>
          <a:ln>
            <a:noFill/>
          </a:ln>
        </p:spPr>
        <p:txBody>
          <a:bodyPr anchorCtr="0" anchor="t" bIns="91425" lIns="91425" rIns="91425" wrap="square" tIns="91425">
            <a:noAutofit/>
          </a:bodyPr>
          <a:lstStyle/>
          <a:p>
            <a:pPr lvl="0" rtl="0" algn="ctr">
              <a:spcBef>
                <a:spcPts val="0"/>
              </a:spcBef>
              <a:buNone/>
            </a:pPr>
            <a:r>
              <a:rPr lang="en-GB" sz="3000">
                <a:solidFill>
                  <a:srgbClr val="666666"/>
                </a:solidFill>
                <a:latin typeface="Raleway"/>
                <a:ea typeface="Raleway"/>
                <a:cs typeface="Raleway"/>
                <a:sym typeface="Raleway"/>
              </a:rPr>
              <a:t>It’s </a:t>
            </a:r>
            <a:r>
              <a:rPr b="1" lang="en-GB" sz="3000">
                <a:solidFill>
                  <a:srgbClr val="999999"/>
                </a:solidFill>
                <a:latin typeface="Raleway"/>
                <a:ea typeface="Raleway"/>
                <a:cs typeface="Raleway"/>
                <a:sym typeface="Raleway"/>
              </a:rPr>
              <a:t>In</a:t>
            </a:r>
            <a:r>
              <a:rPr b="1" lang="en-GB" sz="3000">
                <a:solidFill>
                  <a:srgbClr val="666666"/>
                </a:solidFill>
                <a:latin typeface="Raleway"/>
                <a:ea typeface="Raleway"/>
                <a:cs typeface="Raleway"/>
                <a:sym typeface="Raleway"/>
              </a:rPr>
              <a:t>complete</a:t>
            </a:r>
            <a:r>
              <a:rPr lang="en-GB" sz="3000">
                <a:solidFill>
                  <a:srgbClr val="666666"/>
                </a:solidFill>
                <a:latin typeface="Raleway"/>
                <a:ea typeface="Raleway"/>
                <a:cs typeface="Raleway"/>
                <a:sym typeface="Raleway"/>
              </a:rPr>
              <a:t> if it's </a:t>
            </a:r>
            <a:r>
              <a:rPr b="1" lang="en-GB" sz="3000">
                <a:solidFill>
                  <a:srgbClr val="B7B7B7"/>
                </a:solidFill>
                <a:latin typeface="Raleway"/>
                <a:ea typeface="Raleway"/>
                <a:cs typeface="Raleway"/>
                <a:sym typeface="Raleway"/>
              </a:rPr>
              <a:t>In</a:t>
            </a:r>
            <a:r>
              <a:rPr b="1" lang="en-GB" sz="3000">
                <a:solidFill>
                  <a:srgbClr val="666666"/>
                </a:solidFill>
                <a:latin typeface="Raleway"/>
                <a:ea typeface="Raleway"/>
                <a:cs typeface="Raleway"/>
                <a:sym typeface="Raleway"/>
              </a:rPr>
              <a:t>accessible</a:t>
            </a:r>
            <a:r>
              <a:rPr lang="en-GB" sz="2400">
                <a:solidFill>
                  <a:srgbClr val="666666"/>
                </a:solidFill>
                <a:latin typeface="Raleway"/>
                <a:ea typeface="Raleway"/>
                <a:cs typeface="Raleway"/>
                <a:sym typeface="Raleway"/>
              </a:rPr>
              <a:t> </a:t>
            </a:r>
          </a:p>
        </p:txBody>
      </p:sp>
      <p:cxnSp>
        <p:nvCxnSpPr>
          <p:cNvPr id="967" name="Shape 967"/>
          <p:cNvCxnSpPr/>
          <p:nvPr/>
        </p:nvCxnSpPr>
        <p:spPr>
          <a:xfrm>
            <a:off x="3296575" y="2254975"/>
            <a:ext cx="365100" cy="0"/>
          </a:xfrm>
          <a:prstGeom prst="straightConnector1">
            <a:avLst/>
          </a:prstGeom>
          <a:noFill/>
          <a:ln cap="flat" cmpd="sng" w="19050">
            <a:solidFill>
              <a:schemeClr val="dk2"/>
            </a:solidFill>
            <a:prstDash val="solid"/>
            <a:round/>
            <a:headEnd len="lg" w="lg" type="none"/>
            <a:tailEnd len="lg" w="lg" type="none"/>
          </a:ln>
        </p:spPr>
      </p:cxnSp>
      <p:cxnSp>
        <p:nvCxnSpPr>
          <p:cNvPr id="968" name="Shape 968"/>
          <p:cNvCxnSpPr/>
          <p:nvPr/>
        </p:nvCxnSpPr>
        <p:spPr>
          <a:xfrm>
            <a:off x="3352325" y="2718775"/>
            <a:ext cx="3651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pic>
        <p:nvPicPr>
          <p:cNvPr descr="Logo Aditi.jpg" id="973" name="Shape 973"/>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974" name="Shape 974"/>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975" name="Shape 975"/>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976" name="Shape 976"/>
          <p:cNvSpPr txBox="1"/>
          <p:nvPr/>
        </p:nvSpPr>
        <p:spPr>
          <a:xfrm>
            <a:off x="2239975" y="438150"/>
            <a:ext cx="4299000" cy="766200"/>
          </a:xfrm>
          <a:prstGeom prst="rect">
            <a:avLst/>
          </a:prstGeom>
          <a:solidFill>
            <a:srgbClr val="134F5C"/>
          </a:solidFill>
          <a:ln>
            <a:noFill/>
          </a:ln>
        </p:spPr>
        <p:txBody>
          <a:bodyPr anchorCtr="0" anchor="t" bIns="91425" lIns="91425" rIns="91425" wrap="square" tIns="91425">
            <a:noAutofit/>
          </a:bodyPr>
          <a:lstStyle/>
          <a:p>
            <a:pPr lvl="0" rtl="0" algn="ctr">
              <a:spcBef>
                <a:spcPts val="0"/>
              </a:spcBef>
              <a:buNone/>
            </a:pPr>
            <a:r>
              <a:rPr lang="en-GB" sz="3000">
                <a:solidFill>
                  <a:srgbClr val="FFFFFF"/>
                </a:solidFill>
                <a:latin typeface="Raleway"/>
                <a:ea typeface="Raleway"/>
                <a:cs typeface="Raleway"/>
                <a:sym typeface="Raleway"/>
              </a:rPr>
              <a:t>Thank You!!</a:t>
            </a:r>
          </a:p>
        </p:txBody>
      </p:sp>
      <p:sp>
        <p:nvSpPr>
          <p:cNvPr id="977" name="Shape 977"/>
          <p:cNvSpPr txBox="1"/>
          <p:nvPr/>
        </p:nvSpPr>
        <p:spPr>
          <a:xfrm>
            <a:off x="1073800" y="1995500"/>
            <a:ext cx="6722100" cy="1612500"/>
          </a:xfrm>
          <a:prstGeom prst="rect">
            <a:avLst/>
          </a:prstGeom>
          <a:noFill/>
          <a:ln>
            <a:noFill/>
          </a:ln>
        </p:spPr>
        <p:txBody>
          <a:bodyPr anchorCtr="0" anchor="t" bIns="91425" lIns="91425" rIns="91425" wrap="square" tIns="91425">
            <a:noAutofit/>
          </a:bodyPr>
          <a:lstStyle/>
          <a:p>
            <a:pPr lvl="0" rtl="0" algn="ctr">
              <a:spcBef>
                <a:spcPts val="0"/>
              </a:spcBef>
              <a:buNone/>
            </a:pPr>
            <a:r>
              <a:rPr lang="en-GB" sz="3000">
                <a:solidFill>
                  <a:srgbClr val="666666"/>
                </a:solidFill>
                <a:latin typeface="Raleway"/>
                <a:ea typeface="Raleway"/>
                <a:cs typeface="Raleway"/>
                <a:sym typeface="Raleway"/>
              </a:rPr>
              <a:t>Connect with me over </a:t>
            </a:r>
          </a:p>
          <a:p>
            <a:pPr lvl="0" rtl="0" algn="ctr">
              <a:spcBef>
                <a:spcPts val="0"/>
              </a:spcBef>
              <a:buNone/>
            </a:pPr>
            <a:r>
              <a:rPr lang="en-GB" sz="3000">
                <a:solidFill>
                  <a:srgbClr val="666666"/>
                </a:solidFill>
                <a:latin typeface="Raleway"/>
                <a:ea typeface="Raleway"/>
                <a:cs typeface="Raleway"/>
                <a:sym typeface="Raleway"/>
              </a:rPr>
              <a:t>LinkedIn / </a:t>
            </a:r>
            <a:r>
              <a:rPr b="1" lang="en-GB" sz="3000">
                <a:solidFill>
                  <a:srgbClr val="666666"/>
                </a:solidFill>
                <a:latin typeface="Raleway"/>
                <a:ea typeface="Raleway"/>
                <a:cs typeface="Raleway"/>
                <a:sym typeface="Raleway"/>
              </a:rPr>
              <a:t>ADITI CHANSORIA </a:t>
            </a:r>
          </a:p>
          <a:p>
            <a:pPr lvl="0" rtl="0" algn="ctr">
              <a:spcBef>
                <a:spcPts val="0"/>
              </a:spcBef>
              <a:buNone/>
            </a:pPr>
            <a:r>
              <a:rPr lang="en-GB" sz="3000">
                <a:solidFill>
                  <a:srgbClr val="666666"/>
                </a:solidFill>
                <a:latin typeface="Raleway"/>
                <a:ea typeface="Raleway"/>
                <a:cs typeface="Raleway"/>
                <a:sym typeface="Raleway"/>
              </a:rPr>
              <a:t>Facebook /</a:t>
            </a:r>
            <a:r>
              <a:rPr b="1" lang="en-GB" sz="3000">
                <a:solidFill>
                  <a:srgbClr val="666666"/>
                </a:solidFill>
                <a:latin typeface="Raleway"/>
                <a:ea typeface="Raleway"/>
                <a:cs typeface="Raleway"/>
                <a:sym typeface="Raleway"/>
              </a:rPr>
              <a:t> ADITI CHANSORIA </a:t>
            </a:r>
          </a:p>
          <a:p>
            <a:pPr lvl="0" rtl="0" algn="l">
              <a:spcBef>
                <a:spcPts val="0"/>
              </a:spcBef>
              <a:buNone/>
            </a:pPr>
            <a:r>
              <a:t/>
            </a:r>
            <a:endParaRPr b="1" sz="2400">
              <a:solidFill>
                <a:srgbClr val="666666"/>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descr="Logo Aditi.jpg" id="127" name="Shape 127"/>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128" name="Shape 128"/>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129" name="Shape 129"/>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130" name="Shape 130"/>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Evolution of Mobile phones</a:t>
            </a:r>
          </a:p>
        </p:txBody>
      </p:sp>
      <p:sp>
        <p:nvSpPr>
          <p:cNvPr id="131" name="Shape 131"/>
          <p:cNvSpPr txBox="1"/>
          <p:nvPr/>
        </p:nvSpPr>
        <p:spPr>
          <a:xfrm>
            <a:off x="2010624" y="4391925"/>
            <a:ext cx="2211900" cy="4938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Somewhere in the future</a:t>
            </a:r>
          </a:p>
        </p:txBody>
      </p:sp>
      <p:sp>
        <p:nvSpPr>
          <p:cNvPr id="132" name="Shape 132"/>
          <p:cNvSpPr txBox="1"/>
          <p:nvPr/>
        </p:nvSpPr>
        <p:spPr>
          <a:xfrm>
            <a:off x="5619925" y="1335600"/>
            <a:ext cx="3171900" cy="11973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Holographic Displays</a:t>
            </a:r>
          </a:p>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Flexible Frames</a:t>
            </a:r>
          </a:p>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Personal Assistant</a:t>
            </a:r>
          </a:p>
          <a:p>
            <a:pPr indent="-342900" lvl="0" marL="457200" rtl="0">
              <a:spcBef>
                <a:spcPts val="0"/>
              </a:spcBef>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High end technology</a:t>
            </a:r>
          </a:p>
          <a:p>
            <a:pPr lvl="0" rtl="0">
              <a:spcBef>
                <a:spcPts val="0"/>
              </a:spcBef>
              <a:buNone/>
            </a:pPr>
            <a:r>
              <a:t/>
            </a:r>
            <a:endParaRPr sz="1800">
              <a:solidFill>
                <a:srgbClr val="434343"/>
              </a:solidFill>
              <a:latin typeface="Helvetica Neue"/>
              <a:ea typeface="Helvetica Neue"/>
              <a:cs typeface="Helvetica Neue"/>
              <a:sym typeface="Helvetica Neue"/>
            </a:endParaRPr>
          </a:p>
          <a:p>
            <a:pPr lvl="0" rtl="0">
              <a:spcBef>
                <a:spcPts val="0"/>
              </a:spcBef>
              <a:buNone/>
            </a:pPr>
            <a:r>
              <a:t/>
            </a:r>
            <a:endParaRPr>
              <a:latin typeface="Helvetica Neue"/>
              <a:ea typeface="Helvetica Neue"/>
              <a:cs typeface="Helvetica Neue"/>
              <a:sym typeface="Helvetica Neue"/>
            </a:endParaRPr>
          </a:p>
        </p:txBody>
      </p:sp>
      <p:pic>
        <p:nvPicPr>
          <p:cNvPr id="133" name="Shape 133"/>
          <p:cNvPicPr preferRelativeResize="0"/>
          <p:nvPr/>
        </p:nvPicPr>
        <p:blipFill>
          <a:blip r:embed="rId5">
            <a:alphaModFix/>
          </a:blip>
          <a:stretch>
            <a:fillRect/>
          </a:stretch>
        </p:blipFill>
        <p:spPr>
          <a:xfrm>
            <a:off x="255575" y="1335588"/>
            <a:ext cx="5364351" cy="2577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descr="Logo Aditi.jpg" id="138" name="Shape 138"/>
          <p:cNvPicPr preferRelativeResize="0"/>
          <p:nvPr/>
        </p:nvPicPr>
        <p:blipFill>
          <a:blip r:embed="rId3">
            <a:alphaModFix/>
          </a:blip>
          <a:stretch>
            <a:fillRect/>
          </a:stretch>
        </p:blipFill>
        <p:spPr>
          <a:xfrm>
            <a:off x="8694775" y="4716150"/>
            <a:ext cx="287850" cy="308650"/>
          </a:xfrm>
          <a:prstGeom prst="rect">
            <a:avLst/>
          </a:prstGeom>
          <a:noFill/>
          <a:ln>
            <a:noFill/>
          </a:ln>
        </p:spPr>
      </p:pic>
      <p:pic>
        <p:nvPicPr>
          <p:cNvPr id="139" name="Shape 139"/>
          <p:cNvPicPr preferRelativeResize="0"/>
          <p:nvPr/>
        </p:nvPicPr>
        <p:blipFill rotWithShape="1">
          <a:blip r:embed="rId4">
            <a:alphaModFix/>
          </a:blip>
          <a:srcRect b="0" l="0" r="70710" t="0"/>
          <a:stretch/>
        </p:blipFill>
        <p:spPr>
          <a:xfrm>
            <a:off x="143550" y="4668197"/>
            <a:ext cx="287850" cy="356597"/>
          </a:xfrm>
          <a:prstGeom prst="rect">
            <a:avLst/>
          </a:prstGeom>
          <a:noFill/>
          <a:ln>
            <a:noFill/>
          </a:ln>
        </p:spPr>
      </p:pic>
      <p:cxnSp>
        <p:nvCxnSpPr>
          <p:cNvPr id="140" name="Shape 140"/>
          <p:cNvCxnSpPr/>
          <p:nvPr/>
        </p:nvCxnSpPr>
        <p:spPr>
          <a:xfrm>
            <a:off x="-11950" y="438150"/>
            <a:ext cx="9150600" cy="0"/>
          </a:xfrm>
          <a:prstGeom prst="straightConnector1">
            <a:avLst/>
          </a:prstGeom>
          <a:noFill/>
          <a:ln cap="flat" cmpd="sng" w="9525">
            <a:solidFill>
              <a:srgbClr val="45818E"/>
            </a:solidFill>
            <a:prstDash val="solid"/>
            <a:round/>
            <a:headEnd len="lg" w="lg" type="none"/>
            <a:tailEnd len="lg" w="lg" type="none"/>
          </a:ln>
        </p:spPr>
      </p:cxnSp>
      <p:sp>
        <p:nvSpPr>
          <p:cNvPr id="141" name="Shape 141"/>
          <p:cNvSpPr txBox="1"/>
          <p:nvPr/>
        </p:nvSpPr>
        <p:spPr>
          <a:xfrm>
            <a:off x="334950" y="438150"/>
            <a:ext cx="3026400" cy="418800"/>
          </a:xfrm>
          <a:prstGeom prst="rect">
            <a:avLst/>
          </a:prstGeom>
          <a:solidFill>
            <a:srgbClr val="45818E"/>
          </a:solidFill>
          <a:ln>
            <a:noFill/>
          </a:ln>
        </p:spPr>
        <p:txBody>
          <a:bodyPr anchorCtr="0" anchor="t" bIns="91425" lIns="91425" rIns="91425" wrap="square" tIns="91425">
            <a:noAutofit/>
          </a:bodyPr>
          <a:lstStyle/>
          <a:p>
            <a:pPr lvl="0" rtl="0">
              <a:spcBef>
                <a:spcPts val="0"/>
              </a:spcBef>
              <a:buNone/>
            </a:pPr>
            <a:r>
              <a:rPr lang="en-GB" sz="1800">
                <a:solidFill>
                  <a:srgbClr val="FFFFFF"/>
                </a:solidFill>
                <a:latin typeface="Helvetica Neue"/>
                <a:ea typeface="Helvetica Neue"/>
                <a:cs typeface="Helvetica Neue"/>
                <a:sym typeface="Helvetica Neue"/>
              </a:rPr>
              <a:t>Evolution of Mobile phones</a:t>
            </a:r>
          </a:p>
        </p:txBody>
      </p:sp>
      <p:sp>
        <p:nvSpPr>
          <p:cNvPr id="142" name="Shape 142"/>
          <p:cNvSpPr txBox="1"/>
          <p:nvPr/>
        </p:nvSpPr>
        <p:spPr>
          <a:xfrm>
            <a:off x="2010624" y="4391925"/>
            <a:ext cx="2211900" cy="493800"/>
          </a:xfrm>
          <a:prstGeom prst="rect">
            <a:avLst/>
          </a:prstGeom>
          <a:noFill/>
          <a:ln>
            <a:noFill/>
          </a:ln>
        </p:spPr>
        <p:txBody>
          <a:bodyPr anchorCtr="0" anchor="t" bIns="91425" lIns="91425" rIns="91425" wrap="square" tIns="91425">
            <a:noAutofit/>
          </a:bodyPr>
          <a:lstStyle/>
          <a:p>
            <a:pPr lvl="0" rtl="0">
              <a:spcBef>
                <a:spcPts val="0"/>
              </a:spcBef>
              <a:buNone/>
            </a:pPr>
            <a:r>
              <a:rPr lang="en-GB">
                <a:latin typeface="Helvetica Neue"/>
                <a:ea typeface="Helvetica Neue"/>
                <a:cs typeface="Helvetica Neue"/>
                <a:sym typeface="Helvetica Neue"/>
              </a:rPr>
              <a:t>Somewhere in the future</a:t>
            </a:r>
          </a:p>
        </p:txBody>
      </p:sp>
      <p:sp>
        <p:nvSpPr>
          <p:cNvPr id="143" name="Shape 143"/>
          <p:cNvSpPr txBox="1"/>
          <p:nvPr/>
        </p:nvSpPr>
        <p:spPr>
          <a:xfrm>
            <a:off x="5619925" y="1335600"/>
            <a:ext cx="3171900" cy="18222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Holographic Displays</a:t>
            </a:r>
          </a:p>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Flexible Frames</a:t>
            </a:r>
          </a:p>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Personal Assistant</a:t>
            </a:r>
          </a:p>
          <a:p>
            <a:pPr indent="-342900" lvl="0" marL="457200" rtl="0">
              <a:spcBef>
                <a:spcPts val="0"/>
              </a:spcBef>
              <a:spcAft>
                <a:spcPts val="0"/>
              </a:spcAft>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High end technology</a:t>
            </a:r>
          </a:p>
          <a:p>
            <a:pPr indent="-342900" lvl="0" marL="457200" rtl="0">
              <a:spcBef>
                <a:spcPts val="0"/>
              </a:spcBef>
              <a:buClr>
                <a:srgbClr val="434343"/>
              </a:buClr>
              <a:buSzPct val="100000"/>
              <a:buFont typeface="Helvetica Neue"/>
              <a:buChar char="●"/>
            </a:pPr>
            <a:r>
              <a:rPr lang="en-GB" sz="1800">
                <a:solidFill>
                  <a:srgbClr val="434343"/>
                </a:solidFill>
                <a:latin typeface="Helvetica Neue"/>
                <a:ea typeface="Helvetica Neue"/>
                <a:cs typeface="Helvetica Neue"/>
                <a:sym typeface="Helvetica Neue"/>
              </a:rPr>
              <a:t>Education</a:t>
            </a:r>
          </a:p>
          <a:p>
            <a:pPr lvl="0" rtl="0">
              <a:spcBef>
                <a:spcPts val="0"/>
              </a:spcBef>
              <a:buNone/>
            </a:pPr>
            <a:r>
              <a:t/>
            </a:r>
            <a:endParaRPr sz="1800">
              <a:solidFill>
                <a:srgbClr val="434343"/>
              </a:solidFill>
              <a:latin typeface="Helvetica Neue"/>
              <a:ea typeface="Helvetica Neue"/>
              <a:cs typeface="Helvetica Neue"/>
              <a:sym typeface="Helvetica Neue"/>
            </a:endParaRPr>
          </a:p>
          <a:p>
            <a:pPr lvl="0" rtl="0">
              <a:spcBef>
                <a:spcPts val="0"/>
              </a:spcBef>
              <a:buNone/>
            </a:pPr>
            <a:r>
              <a:t/>
            </a:r>
            <a:endParaRPr sz="1800">
              <a:solidFill>
                <a:srgbClr val="434343"/>
              </a:solidFill>
              <a:latin typeface="Helvetica Neue"/>
              <a:ea typeface="Helvetica Neue"/>
              <a:cs typeface="Helvetica Neue"/>
              <a:sym typeface="Helvetica Neue"/>
            </a:endParaRPr>
          </a:p>
          <a:p>
            <a:pPr lvl="0" rtl="0">
              <a:spcBef>
                <a:spcPts val="0"/>
              </a:spcBef>
              <a:buNone/>
            </a:pPr>
            <a:r>
              <a:t/>
            </a:r>
            <a:endParaRPr>
              <a:latin typeface="Helvetica Neue"/>
              <a:ea typeface="Helvetica Neue"/>
              <a:cs typeface="Helvetica Neue"/>
              <a:sym typeface="Helvetica Neue"/>
            </a:endParaRPr>
          </a:p>
        </p:txBody>
      </p:sp>
      <p:pic>
        <p:nvPicPr>
          <p:cNvPr id="144" name="Shape 144"/>
          <p:cNvPicPr preferRelativeResize="0"/>
          <p:nvPr/>
        </p:nvPicPr>
        <p:blipFill>
          <a:blip r:embed="rId5">
            <a:alphaModFix/>
          </a:blip>
          <a:stretch>
            <a:fillRect/>
          </a:stretch>
        </p:blipFill>
        <p:spPr>
          <a:xfrm>
            <a:off x="255575" y="1335588"/>
            <a:ext cx="5364351" cy="2577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